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vo" charset="1" panose="02020502070400060406"/>
      <p:regular r:id="rId10"/>
    </p:embeddedFont>
    <p:embeddedFont>
      <p:font typeface="Cyberjunkies" charset="1" panose="00000500000000000000"/>
      <p:regular r:id="rId11"/>
    </p:embeddedFont>
    <p:embeddedFont>
      <p:font typeface="Now" charset="1" panose="00000500000000000000"/>
      <p:regular r:id="rId12"/>
    </p:embeddedFont>
    <p:embeddedFont>
      <p:font typeface="Now Bold" charset="1" panose="00000800000000000000"/>
      <p:regular r:id="rId13"/>
    </p:embeddedFont>
    <p:embeddedFont>
      <p:font typeface="Now Thin" charset="1" panose="00000300000000000000"/>
      <p:regular r:id="rId14"/>
    </p:embeddedFont>
    <p:embeddedFont>
      <p:font typeface="Now Light" charset="1" panose="00000400000000000000"/>
      <p:regular r:id="rId15"/>
    </p:embeddedFont>
    <p:embeddedFont>
      <p:font typeface="Now Medium" charset="1" panose="00000600000000000000"/>
      <p:regular r:id="rId16"/>
    </p:embeddedFont>
    <p:embeddedFont>
      <p:font typeface="Now Heavy"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Buenas..... a todos, mi Eda a partido del análisis de un dada Dataset  de cyberataques, el cual he ido ampliando con otra información . </a:t>
            </a:r>
          </a:p>
          <a:p>
            <a:r>
              <a:rPr lang="en-US"/>
              <a:t>Espero que os guste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guerras han existido desde el origen de los tiempos. Los humanos han luchado entre sí por recursos, territorio y poder durante siglos, evolucionando estos ataques, mediante la tecnología que aportaba cada época</a:t>
            </a:r>
          </a:p>
          <a:p>
            <a:r>
              <a:rPr lang="en-US"/>
              <a:t>En la Edad Media, se introdujeron nuevas armas, como la espada y la armadura. En la era moderna, se desarrollaron armas más poderosas, como las armas de fuego y las bombas.</a:t>
            </a:r>
          </a:p>
          <a:p>
            <a:r>
              <a:rPr lang="en-US"/>
              <a:t>En la actualidad, la guerra se libra en un campo de batalla en código binario que se trasmite a través de millones de kilómetros de cables, pero con la misma finalidad que al inicio de los tiempos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ciberguerra es el uso de ataques informáticos para lograr objetivos políticos o militares. </a:t>
            </a:r>
          </a:p>
          <a:p>
            <a:r>
              <a:rPr lang="en-US"/>
              <a:t>Surgió en la década de 1990, pero ha ido en aumento en los últimos años.</a:t>
            </a:r>
          </a:p>
          <a:p>
            <a:r>
              <a:rPr lang="en-US"/>
              <a:t>Los principales actores de la ciberguerra son Estados Unidos, China y Rusia, gastando miles de millones de dólares en desarrollar sus capacidades cibernéticas.</a:t>
            </a:r>
          </a:p>
          <a:p>
            <a:r>
              <a:rPr lang="en-US"/>
              <a:t>Los ataques cibernéticos pueden tener un impacto devastador, causado daños a la infraestructura crítica, robar datos sensibles o difundir desinformación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orígenes de los ataques son complejos y entrelazados, incluyendo diversos factores:</a:t>
            </a:r>
          </a:p>
          <a:p>
            <a:r>
              <a:rPr lang="en-US"/>
              <a:t>Políticos.- Ejemplo: El ataque terrorista de Paris fue reivindicado por E.I(zona del golfo pérsico), debido al apoyo que estaban dando a la guerra contra el gobierno Sirio.</a:t>
            </a:r>
          </a:p>
          <a:p>
            <a:r>
              <a:rPr lang="en-US"/>
              <a:t> Económicos, Sociales y culturales.- La pobreza, la desigualdad, la falta de arraigo, diferentes creencias o valores, pueden conducir a la radicalización y el uso de la violencia física o tecnológica.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Zona Antártida y alrededores marítimos.- La ubicación remota, poco poblada, condiciones climáticas adversas, déficit de infraestructura de telecomunicaciones, lo cual  dificulta la identificación de la ubicación real de los ciberatacantes y  su investigación, así como la vigilancia de las comunicaciones electrónicas.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GSGSSI. - Las Islas Georgias del Sur y Sandwich del Sur pertenecientes a Reino Unido, están deshabitadas, existiendo únicamente un centro de investigación científica, el cual sufrió un gran ataque en 2023(Infraestructura Crítica Europeas). Además, al estar en una ubicación remota y con pocas medidas de vigilancia, los ciberdelincuentes han usado las IPs de estas islas, para lanzar ataques contra organizaciones gubernamentales y privadas de todo el mundo, ocultando de esta forma su ubicación real.</a:t>
            </a:r>
          </a:p>
          <a:p>
            <a:r>
              <a:rPr lang="en-US"/>
              <a:t/>
            </a:r>
          </a:p>
          <a:p>
            <a:r>
              <a:rPr lang="en-US"/>
              <a:t>LOS DATOS DE CARGA UTIL SON LOS QUE SE TRANSMITEN A LA VICTIMA UNA VEZ QUE EL SISTEMA ESTA COMPROMETIDO( MALWARE, INYECCION SQL, RANSONWARE,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En Somalia, su zona costera, el golfo de Edén hasta Yemen, existe alta concentración de orígenes de ciberataques. Estos países del "Cuerno de África" destacan por inestabilidad política, pobreza, desigualdad y violencia, un caldo de cultivo propio para la actividad cibercriminal, formada por grupos motivado por fines de lucro, políticos o religiosos, destacando en ataques DDoS y Malware.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punto hay que destacar que, los ataques cibernéticos de Ucrania son un ejemplo de cómo la ciberguerra está jugando un papel cada vez más importante en los conflictos modernos, pudiendo ser utilizados para debilitar a un adversario, interrumpir sus operaciones y difundir desinformación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jpe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9984"/>
            <a:ext cx="18288000" cy="10177016"/>
          </a:xfrm>
          <a:custGeom>
            <a:avLst/>
            <a:gdLst/>
            <a:ahLst/>
            <a:cxnLst/>
            <a:rect r="r" b="b" t="t" l="l"/>
            <a:pathLst>
              <a:path h="10177016" w="18288000">
                <a:moveTo>
                  <a:pt x="0" y="0"/>
                </a:moveTo>
                <a:lnTo>
                  <a:pt x="18288000" y="0"/>
                </a:lnTo>
                <a:lnTo>
                  <a:pt x="18288000" y="10177016"/>
                </a:lnTo>
                <a:lnTo>
                  <a:pt x="0" y="10177016"/>
                </a:lnTo>
                <a:lnTo>
                  <a:pt x="0" y="0"/>
                </a:lnTo>
                <a:close/>
              </a:path>
            </a:pathLst>
          </a:custGeom>
          <a:blipFill>
            <a:blip r:embed="rId3"/>
            <a:stretch>
              <a:fillRect l="-4178" t="0" r="-5732" b="0"/>
            </a:stretch>
          </a:blipFill>
        </p:spPr>
      </p:sp>
      <p:sp>
        <p:nvSpPr>
          <p:cNvPr name="TextBox 3" id="3"/>
          <p:cNvSpPr txBox="true"/>
          <p:nvPr/>
        </p:nvSpPr>
        <p:spPr>
          <a:xfrm rot="0">
            <a:off x="2486386" y="8074489"/>
            <a:ext cx="5879513" cy="1183811"/>
          </a:xfrm>
          <a:prstGeom prst="rect">
            <a:avLst/>
          </a:prstGeom>
        </p:spPr>
        <p:txBody>
          <a:bodyPr anchor="t" rtlCol="false" tIns="0" lIns="0" bIns="0" rIns="0">
            <a:spAutoFit/>
          </a:bodyPr>
          <a:lstStyle/>
          <a:p>
            <a:pPr algn="ctr">
              <a:lnSpc>
                <a:spcPts val="9619"/>
              </a:lnSpc>
              <a:spcBef>
                <a:spcPct val="0"/>
              </a:spcBef>
            </a:pPr>
            <a:r>
              <a:rPr lang="en-US" sz="6871">
                <a:solidFill>
                  <a:srgbClr val="B06341"/>
                </a:solidFill>
                <a:latin typeface="Cyberjunkies"/>
              </a:rPr>
              <a:t>Cyberwarfare</a:t>
            </a:r>
          </a:p>
        </p:txBody>
      </p:sp>
      <p:sp>
        <p:nvSpPr>
          <p:cNvPr name="TextBox 4" id="4"/>
          <p:cNvSpPr txBox="true"/>
          <p:nvPr/>
        </p:nvSpPr>
        <p:spPr>
          <a:xfrm rot="0">
            <a:off x="716904" y="9210675"/>
            <a:ext cx="2430412" cy="422276"/>
          </a:xfrm>
          <a:prstGeom prst="rect">
            <a:avLst/>
          </a:prstGeom>
        </p:spPr>
        <p:txBody>
          <a:bodyPr anchor="t" rtlCol="false" tIns="0" lIns="0" bIns="0" rIns="0">
            <a:spAutoFit/>
          </a:bodyPr>
          <a:lstStyle/>
          <a:p>
            <a:pPr>
              <a:lnSpc>
                <a:spcPts val="3499"/>
              </a:lnSpc>
            </a:pPr>
            <a:r>
              <a:rPr lang="en-US" sz="2499" spc="49">
                <a:solidFill>
                  <a:srgbClr val="000000"/>
                </a:solidFill>
                <a:latin typeface="Now"/>
              </a:rPr>
              <a:t>by Vicevil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212" r="0" b="-47565"/>
            </a:stretch>
          </a:blipFill>
        </p:spPr>
      </p:sp>
      <p:sp>
        <p:nvSpPr>
          <p:cNvPr name="Freeform 3" id="3"/>
          <p:cNvSpPr/>
          <p:nvPr/>
        </p:nvSpPr>
        <p:spPr>
          <a:xfrm flipH="false" flipV="false" rot="0">
            <a:off x="269443" y="629478"/>
            <a:ext cx="7582470" cy="5015576"/>
          </a:xfrm>
          <a:custGeom>
            <a:avLst/>
            <a:gdLst/>
            <a:ahLst/>
            <a:cxnLst/>
            <a:rect r="r" b="b" t="t" l="l"/>
            <a:pathLst>
              <a:path h="5015576" w="7582470">
                <a:moveTo>
                  <a:pt x="0" y="0"/>
                </a:moveTo>
                <a:lnTo>
                  <a:pt x="7582470" y="0"/>
                </a:lnTo>
                <a:lnTo>
                  <a:pt x="7582470" y="5015576"/>
                </a:lnTo>
                <a:lnTo>
                  <a:pt x="0" y="5015576"/>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566913" y="3031618"/>
            <a:ext cx="4512642" cy="6925860"/>
          </a:xfrm>
          <a:custGeom>
            <a:avLst/>
            <a:gdLst/>
            <a:ahLst/>
            <a:cxnLst/>
            <a:rect r="r" b="b" t="t" l="l"/>
            <a:pathLst>
              <a:path h="6925860" w="4512642">
                <a:moveTo>
                  <a:pt x="0" y="0"/>
                </a:moveTo>
                <a:lnTo>
                  <a:pt x="4512642" y="0"/>
                </a:lnTo>
                <a:lnTo>
                  <a:pt x="4512642" y="6925859"/>
                </a:lnTo>
                <a:lnTo>
                  <a:pt x="0" y="6925859"/>
                </a:lnTo>
                <a:lnTo>
                  <a:pt x="0" y="0"/>
                </a:lnTo>
                <a:close/>
              </a:path>
            </a:pathLst>
          </a:custGeom>
          <a:blipFill>
            <a:blip r:embed="rId4">
              <a:alphaModFix amt="81000"/>
            </a:blip>
            <a:stretch>
              <a:fillRect l="-12899" t="0" r="-38772" b="-239"/>
            </a:stretch>
          </a:blipFill>
        </p:spPr>
      </p:sp>
      <p:sp>
        <p:nvSpPr>
          <p:cNvPr name="Freeform 5" id="5"/>
          <p:cNvSpPr/>
          <p:nvPr/>
        </p:nvSpPr>
        <p:spPr>
          <a:xfrm flipH="false" flipV="false" rot="0">
            <a:off x="8873650" y="4425295"/>
            <a:ext cx="4191622" cy="5369658"/>
          </a:xfrm>
          <a:custGeom>
            <a:avLst/>
            <a:gdLst/>
            <a:ahLst/>
            <a:cxnLst/>
            <a:rect r="r" b="b" t="t" l="l"/>
            <a:pathLst>
              <a:path h="5369658" w="4191622">
                <a:moveTo>
                  <a:pt x="0" y="0"/>
                </a:moveTo>
                <a:lnTo>
                  <a:pt x="4191622" y="0"/>
                </a:lnTo>
                <a:lnTo>
                  <a:pt x="4191622" y="5369658"/>
                </a:lnTo>
                <a:lnTo>
                  <a:pt x="0" y="5369658"/>
                </a:lnTo>
                <a:lnTo>
                  <a:pt x="0" y="0"/>
                </a:lnTo>
                <a:close/>
              </a:path>
            </a:pathLst>
          </a:custGeom>
          <a:blipFill>
            <a:blip r:embed="rId5">
              <a:alphaModFix amt="55000"/>
            </a:blip>
            <a:stretch>
              <a:fillRect l="0" t="-4184" r="-28865" b="-4184"/>
            </a:stretch>
          </a:blipFill>
        </p:spPr>
      </p:sp>
      <p:sp>
        <p:nvSpPr>
          <p:cNvPr name="TextBox 6" id="6"/>
          <p:cNvSpPr txBox="true"/>
          <p:nvPr/>
        </p:nvSpPr>
        <p:spPr>
          <a:xfrm rot="0">
            <a:off x="710992" y="-268709"/>
            <a:ext cx="6123410" cy="1758274"/>
          </a:xfrm>
          <a:prstGeom prst="rect">
            <a:avLst/>
          </a:prstGeom>
        </p:spPr>
        <p:txBody>
          <a:bodyPr anchor="t" rtlCol="false" tIns="0" lIns="0" bIns="0" rIns="0">
            <a:spAutoFit/>
          </a:bodyPr>
          <a:lstStyle/>
          <a:p>
            <a:pPr algn="ctr">
              <a:lnSpc>
                <a:spcPts val="2837"/>
              </a:lnSpc>
            </a:pPr>
          </a:p>
          <a:p>
            <a:pPr algn="ctr">
              <a:lnSpc>
                <a:spcPts val="2837"/>
              </a:lnSpc>
            </a:pPr>
            <a:r>
              <a:rPr lang="en-US" sz="2026" spc="40">
                <a:solidFill>
                  <a:srgbClr val="000000"/>
                </a:solidFill>
                <a:latin typeface="Now Bold"/>
              </a:rPr>
              <a:t>ZONA DE PAKISTÁN E IRAK</a:t>
            </a:r>
          </a:p>
          <a:p>
            <a:pPr algn="ctr">
              <a:lnSpc>
                <a:spcPts val="2837"/>
              </a:lnSpc>
            </a:pPr>
          </a:p>
          <a:p>
            <a:pPr algn="ctr">
              <a:lnSpc>
                <a:spcPts val="2837"/>
              </a:lnSpc>
            </a:pPr>
          </a:p>
          <a:p>
            <a:pPr algn="ctr" marL="0" indent="0" lvl="0">
              <a:lnSpc>
                <a:spcPts val="2837"/>
              </a:lnSpc>
              <a:spcBef>
                <a:spcPct val="0"/>
              </a:spcBef>
            </a:pPr>
          </a:p>
        </p:txBody>
      </p:sp>
      <p:sp>
        <p:nvSpPr>
          <p:cNvPr name="TextBox 7" id="7"/>
          <p:cNvSpPr txBox="true"/>
          <p:nvPr/>
        </p:nvSpPr>
        <p:spPr>
          <a:xfrm rot="0">
            <a:off x="13136217" y="3793082"/>
            <a:ext cx="6123410" cy="348574"/>
          </a:xfrm>
          <a:prstGeom prst="rect">
            <a:avLst/>
          </a:prstGeom>
        </p:spPr>
        <p:txBody>
          <a:bodyPr anchor="t" rtlCol="false" tIns="0" lIns="0" bIns="0" rIns="0">
            <a:spAutoFit/>
          </a:bodyPr>
          <a:lstStyle/>
          <a:p>
            <a:pPr algn="ctr" marL="0" indent="0" lvl="0">
              <a:lnSpc>
                <a:spcPts val="2837"/>
              </a:lnSpc>
              <a:spcBef>
                <a:spcPct val="0"/>
              </a:spcBef>
            </a:pPr>
            <a:r>
              <a:rPr lang="en-US" sz="2026" spc="40">
                <a:solidFill>
                  <a:srgbClr val="000000"/>
                </a:solidFill>
                <a:latin typeface="Now Bold"/>
              </a:rPr>
              <a:t>ZONA DE LA INDIA</a:t>
            </a:r>
          </a:p>
        </p:txBody>
      </p:sp>
      <p:sp>
        <p:nvSpPr>
          <p:cNvPr name="TextBox 8" id="8"/>
          <p:cNvSpPr txBox="true"/>
          <p:nvPr/>
        </p:nvSpPr>
        <p:spPr>
          <a:xfrm rot="0">
            <a:off x="710992" y="6004601"/>
            <a:ext cx="6123410" cy="35057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Pakistán e Irán han sido acusados de efectuar numerosos ataques contra otras organizaciones gubernamentales de EEUU e Israel, con apoyo de sus gobiernos a los cibercriminales. Por otra parte, la India, también ha sido acusada de realizar ataques contra Pakistán, China y otros países, destacando en ataques DDoS, Malware, Intrusión</a:t>
            </a:r>
          </a:p>
        </p:txBody>
      </p:sp>
      <p:sp>
        <p:nvSpPr>
          <p:cNvPr name="TextBox 9" id="9"/>
          <p:cNvSpPr txBox="true"/>
          <p:nvPr/>
        </p:nvSpPr>
        <p:spPr>
          <a:xfrm rot="0">
            <a:off x="8181629" y="-47625"/>
            <a:ext cx="10106371" cy="3115270"/>
          </a:xfrm>
          <a:prstGeom prst="rect">
            <a:avLst/>
          </a:prstGeom>
        </p:spPr>
        <p:txBody>
          <a:bodyPr anchor="t" rtlCol="false" tIns="0" lIns="0" bIns="0" rIns="0">
            <a:spAutoFit/>
          </a:bodyPr>
          <a:lstStyle/>
          <a:p>
            <a:pPr algn="ctr">
              <a:lnSpc>
                <a:spcPts val="3117"/>
              </a:lnSpc>
            </a:pPr>
            <a:r>
              <a:rPr lang="en-US" sz="2226" spc="44">
                <a:solidFill>
                  <a:srgbClr val="FFFFFF"/>
                </a:solidFill>
                <a:latin typeface="Now Bold"/>
              </a:rPr>
              <a:t>La India tiene un total de 28 Estados con  7908 ciudades. En el Dataset estudiado aparecen los 28 estados, y 1209 ciudades, es decir ciudades de todos los estados. Además las ciudades mas importantes de la India son Delhi, Mumbai, Kolkata , Chennai , Bengaluru , Hyderabad , Ahmedabad , Pune y Surat , aparecen repetidas un numero muy elevado de veces, euivalentes al numero de ataques de origen o destino realizados desde estas ciudades.</a:t>
            </a:r>
          </a:p>
          <a:p>
            <a:pPr algn="ctr" marL="0" indent="0" lvl="0">
              <a:lnSpc>
                <a:spcPts val="311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701312" y="453681"/>
            <a:ext cx="6586688" cy="10015537"/>
          </a:xfrm>
          <a:custGeom>
            <a:avLst/>
            <a:gdLst/>
            <a:ahLst/>
            <a:cxnLst/>
            <a:rect r="r" b="b" t="t" l="l"/>
            <a:pathLst>
              <a:path h="10015537" w="6586688">
                <a:moveTo>
                  <a:pt x="0" y="0"/>
                </a:moveTo>
                <a:lnTo>
                  <a:pt x="6586688" y="0"/>
                </a:lnTo>
                <a:lnTo>
                  <a:pt x="6586688" y="10015536"/>
                </a:lnTo>
                <a:lnTo>
                  <a:pt x="0" y="10015536"/>
                </a:lnTo>
                <a:lnTo>
                  <a:pt x="0" y="0"/>
                </a:lnTo>
                <a:close/>
              </a:path>
            </a:pathLst>
          </a:custGeom>
          <a:blipFill>
            <a:blip r:embed="rId3"/>
            <a:stretch>
              <a:fillRect l="0" t="0" r="0" b="0"/>
            </a:stretch>
          </a:blipFill>
        </p:spPr>
      </p:sp>
      <p:sp>
        <p:nvSpPr>
          <p:cNvPr name="Freeform 4" id="4"/>
          <p:cNvSpPr/>
          <p:nvPr/>
        </p:nvSpPr>
        <p:spPr>
          <a:xfrm flipH="false" flipV="false" rot="0">
            <a:off x="0" y="5575042"/>
            <a:ext cx="11701312" cy="4437355"/>
          </a:xfrm>
          <a:custGeom>
            <a:avLst/>
            <a:gdLst/>
            <a:ahLst/>
            <a:cxnLst/>
            <a:rect r="r" b="b" t="t" l="l"/>
            <a:pathLst>
              <a:path h="4437355" w="11701312">
                <a:moveTo>
                  <a:pt x="0" y="0"/>
                </a:moveTo>
                <a:lnTo>
                  <a:pt x="11701312" y="0"/>
                </a:lnTo>
                <a:lnTo>
                  <a:pt x="11701312" y="4437355"/>
                </a:lnTo>
                <a:lnTo>
                  <a:pt x="0" y="4437355"/>
                </a:lnTo>
                <a:lnTo>
                  <a:pt x="0" y="0"/>
                </a:lnTo>
                <a:close/>
              </a:path>
            </a:pathLst>
          </a:custGeom>
          <a:blipFill>
            <a:blip r:embed="rId4">
              <a:alphaModFix amt="82000"/>
            </a:blip>
            <a:stretch>
              <a:fillRect l="-566" t="0" r="-1615" b="0"/>
            </a:stretch>
          </a:blipFill>
        </p:spPr>
      </p:sp>
      <p:sp>
        <p:nvSpPr>
          <p:cNvPr name="TextBox 5" id="5"/>
          <p:cNvSpPr txBox="true"/>
          <p:nvPr/>
        </p:nvSpPr>
        <p:spPr>
          <a:xfrm rot="0">
            <a:off x="11932951" y="72086"/>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ARABIA SAUDITA, IRAK Y SIRIA</a:t>
            </a:r>
          </a:p>
        </p:txBody>
      </p:sp>
      <p:sp>
        <p:nvSpPr>
          <p:cNvPr name="TextBox 6" id="6"/>
          <p:cNvSpPr txBox="true"/>
          <p:nvPr/>
        </p:nvSpPr>
        <p:spPr>
          <a:xfrm rot="0">
            <a:off x="6215091" y="239071"/>
            <a:ext cx="5394540" cy="4677370"/>
          </a:xfrm>
          <a:prstGeom prst="rect">
            <a:avLst/>
          </a:prstGeom>
        </p:spPr>
        <p:txBody>
          <a:bodyPr anchor="t" rtlCol="false" tIns="0" lIns="0" bIns="0" rIns="0">
            <a:spAutoFit/>
          </a:bodyPr>
          <a:lstStyle/>
          <a:p>
            <a:pPr algn="ctr" marL="0" indent="0" lvl="0">
              <a:lnSpc>
                <a:spcPts val="3117"/>
              </a:lnSpc>
              <a:spcBef>
                <a:spcPct val="0"/>
              </a:spcBef>
            </a:pPr>
            <a:r>
              <a:rPr lang="en-US" sz="2226" spc="44" u="sng">
                <a:solidFill>
                  <a:srgbClr val="FFFFFF"/>
                </a:solidFill>
                <a:latin typeface="Now Bold"/>
              </a:rPr>
              <a:t>Irak y Siria. -</a:t>
            </a:r>
            <a:r>
              <a:rPr lang="en-US" sz="2226" spc="44">
                <a:solidFill>
                  <a:srgbClr val="FFFFFF"/>
                </a:solidFill>
                <a:latin typeface="Now Bold"/>
              </a:rPr>
              <a:t> El conflicto bélico en Irak y Siria favorece los ciberataques, que han tenido un gran impacto en sus organizaciones , provocando inestabilidad política y económica en la región, lo que ha debilitado sus capacidades de ciberseguridad, creando un entorno de confusión y caos, lo que facilita a los ciberatacantes operar sin ser detectados, destacando en ataques DDoS y Malware.</a:t>
            </a:r>
          </a:p>
        </p:txBody>
      </p:sp>
      <p:sp>
        <p:nvSpPr>
          <p:cNvPr name="TextBox 7" id="7"/>
          <p:cNvSpPr txBox="true"/>
          <p:nvPr/>
        </p:nvSpPr>
        <p:spPr>
          <a:xfrm rot="0">
            <a:off x="0" y="239071"/>
            <a:ext cx="6123410" cy="3896320"/>
          </a:xfrm>
          <a:prstGeom prst="rect">
            <a:avLst/>
          </a:prstGeom>
        </p:spPr>
        <p:txBody>
          <a:bodyPr anchor="t" rtlCol="false" tIns="0" lIns="0" bIns="0" rIns="0">
            <a:spAutoFit/>
          </a:bodyPr>
          <a:lstStyle/>
          <a:p>
            <a:pPr algn="ctr" marL="0" indent="0" lvl="0">
              <a:lnSpc>
                <a:spcPts val="3117"/>
              </a:lnSpc>
              <a:spcBef>
                <a:spcPct val="0"/>
              </a:spcBef>
            </a:pPr>
            <a:r>
              <a:rPr lang="en-US" sz="2226" spc="44" u="sng">
                <a:solidFill>
                  <a:srgbClr val="FFFFFF"/>
                </a:solidFill>
                <a:latin typeface="Now Bold"/>
              </a:rPr>
              <a:t>Arabia Saudita (Zona cercana a Jordania)</a:t>
            </a:r>
            <a:r>
              <a:rPr lang="en-US" sz="2226" spc="44">
                <a:solidFill>
                  <a:srgbClr val="FFFFFF"/>
                </a:solidFill>
                <a:latin typeface="Now Bold"/>
              </a:rPr>
              <a:t>. - Es un fuerte aliado de EEUU y con un gran poder militar, habiendo sido acusados de usar ciberataques por intrusión para espiar a sus opositores, apoyando económica y logísticamente desde el gobierno a estos cibercriminales. Además, se encentra en una región estratégica, lo que le da un acceso fácil a redes globales.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8090365" y="608110"/>
            <a:ext cx="9931728" cy="9018009"/>
          </a:xfrm>
          <a:custGeom>
            <a:avLst/>
            <a:gdLst/>
            <a:ahLst/>
            <a:cxnLst/>
            <a:rect r="r" b="b" t="t" l="l"/>
            <a:pathLst>
              <a:path h="9018009" w="9931728">
                <a:moveTo>
                  <a:pt x="0" y="0"/>
                </a:moveTo>
                <a:lnTo>
                  <a:pt x="9931728" y="0"/>
                </a:lnTo>
                <a:lnTo>
                  <a:pt x="9931728" y="9018009"/>
                </a:lnTo>
                <a:lnTo>
                  <a:pt x="0" y="9018009"/>
                </a:lnTo>
                <a:lnTo>
                  <a:pt x="0" y="0"/>
                </a:lnTo>
                <a:close/>
              </a:path>
            </a:pathLst>
          </a:custGeom>
          <a:blipFill>
            <a:blip r:embed="rId4">
              <a:alphaModFix amt="83000"/>
            </a:blip>
            <a:stretch>
              <a:fillRect l="0" t="0" r="0" b="0"/>
            </a:stretch>
          </a:blipFill>
        </p:spPr>
      </p:sp>
      <p:sp>
        <p:nvSpPr>
          <p:cNvPr name="Freeform 4" id="4"/>
          <p:cNvSpPr/>
          <p:nvPr/>
        </p:nvSpPr>
        <p:spPr>
          <a:xfrm flipH="false" flipV="false" rot="0">
            <a:off x="77824" y="5077173"/>
            <a:ext cx="8012541" cy="4993093"/>
          </a:xfrm>
          <a:custGeom>
            <a:avLst/>
            <a:gdLst/>
            <a:ahLst/>
            <a:cxnLst/>
            <a:rect r="r" b="b" t="t" l="l"/>
            <a:pathLst>
              <a:path h="4993093" w="8012541">
                <a:moveTo>
                  <a:pt x="0" y="0"/>
                </a:moveTo>
                <a:lnTo>
                  <a:pt x="8012541" y="0"/>
                </a:lnTo>
                <a:lnTo>
                  <a:pt x="8012541" y="4993093"/>
                </a:lnTo>
                <a:lnTo>
                  <a:pt x="0" y="4993093"/>
                </a:lnTo>
                <a:lnTo>
                  <a:pt x="0" y="0"/>
                </a:lnTo>
                <a:close/>
              </a:path>
            </a:pathLst>
          </a:custGeom>
          <a:blipFill>
            <a:blip r:embed="rId5">
              <a:alphaModFix amt="84000"/>
            </a:blip>
            <a:stretch>
              <a:fillRect l="0" t="0" r="-930" b="0"/>
            </a:stretch>
          </a:blipFill>
        </p:spPr>
      </p:sp>
      <p:sp>
        <p:nvSpPr>
          <p:cNvPr name="TextBox 5" id="5"/>
          <p:cNvSpPr txBox="true"/>
          <p:nvPr/>
        </p:nvSpPr>
        <p:spPr>
          <a:xfrm rot="0">
            <a:off x="9790043" y="138347"/>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UCRANIA</a:t>
            </a:r>
          </a:p>
        </p:txBody>
      </p:sp>
      <p:sp>
        <p:nvSpPr>
          <p:cNvPr name="TextBox 6" id="6"/>
          <p:cNvSpPr txBox="true"/>
          <p:nvPr/>
        </p:nvSpPr>
        <p:spPr>
          <a:xfrm rot="0">
            <a:off x="356947" y="305332"/>
            <a:ext cx="7626982" cy="4646973"/>
          </a:xfrm>
          <a:prstGeom prst="rect">
            <a:avLst/>
          </a:prstGeom>
        </p:spPr>
        <p:txBody>
          <a:bodyPr anchor="t" rtlCol="false" tIns="0" lIns="0" bIns="0" rIns="0">
            <a:spAutoFit/>
          </a:bodyPr>
          <a:lstStyle/>
          <a:p>
            <a:pPr algn="ctr" marL="0" indent="0" lvl="0">
              <a:lnSpc>
                <a:spcPts val="3742"/>
              </a:lnSpc>
              <a:spcBef>
                <a:spcPct val="0"/>
              </a:spcBef>
            </a:pPr>
            <a:r>
              <a:rPr lang="en-US" sz="2673" spc="53">
                <a:solidFill>
                  <a:srgbClr val="FFFFFF"/>
                </a:solidFill>
                <a:latin typeface="Now Bold"/>
              </a:rPr>
              <a:t>Los ataques cibernéticos de Ucrania se han vuelto más sofisticados a medida que la guerra contra Rusia, dirigiendo los mismos a una amplia gama de objetivos, incluyendo infraestructuras críticas, empresas privadas y organizaciones gubernamentales, los cuales han tenido un impacto significativo en la capacidad de Rusia para llevar a cabo su invasión de Ucrania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05824" y="630236"/>
            <a:ext cx="11427541" cy="6277100"/>
          </a:xfrm>
          <a:custGeom>
            <a:avLst/>
            <a:gdLst/>
            <a:ahLst/>
            <a:cxnLst/>
            <a:rect r="r" b="b" t="t" l="l"/>
            <a:pathLst>
              <a:path h="6277100" w="11427541">
                <a:moveTo>
                  <a:pt x="0" y="0"/>
                </a:moveTo>
                <a:lnTo>
                  <a:pt x="11427541" y="0"/>
                </a:lnTo>
                <a:lnTo>
                  <a:pt x="11427541" y="6277100"/>
                </a:lnTo>
                <a:lnTo>
                  <a:pt x="0" y="6277100"/>
                </a:lnTo>
                <a:lnTo>
                  <a:pt x="0" y="0"/>
                </a:lnTo>
                <a:close/>
              </a:path>
            </a:pathLst>
          </a:custGeom>
          <a:blipFill>
            <a:blip r:embed="rId3">
              <a:alphaModFix amt="77000"/>
            </a:blip>
            <a:stretch>
              <a:fillRect l="0" t="0" r="0" b="0"/>
            </a:stretch>
          </a:blipFill>
        </p:spPr>
      </p:sp>
      <p:sp>
        <p:nvSpPr>
          <p:cNvPr name="TextBox 4" id="4"/>
          <p:cNvSpPr txBox="true"/>
          <p:nvPr/>
        </p:nvSpPr>
        <p:spPr>
          <a:xfrm rot="0">
            <a:off x="8584096" y="138347"/>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000000"/>
                </a:solidFill>
                <a:latin typeface="Now Bold"/>
              </a:rPr>
              <a:t>ZONA DE BIELORRUSIA</a:t>
            </a:r>
          </a:p>
        </p:txBody>
      </p:sp>
      <p:sp>
        <p:nvSpPr>
          <p:cNvPr name="TextBox 5" id="5"/>
          <p:cNvSpPr txBox="true"/>
          <p:nvPr/>
        </p:nvSpPr>
        <p:spPr>
          <a:xfrm rot="0">
            <a:off x="223259" y="5095875"/>
            <a:ext cx="7626982" cy="4841347"/>
          </a:xfrm>
          <a:prstGeom prst="rect">
            <a:avLst/>
          </a:prstGeom>
        </p:spPr>
        <p:txBody>
          <a:bodyPr anchor="t" rtlCol="false" tIns="0" lIns="0" bIns="0" rIns="0">
            <a:spAutoFit/>
          </a:bodyPr>
          <a:lstStyle/>
          <a:p>
            <a:pPr algn="ctr" marL="0" indent="0" lvl="0">
              <a:lnSpc>
                <a:spcPts val="3882"/>
              </a:lnSpc>
              <a:spcBef>
                <a:spcPct val="0"/>
              </a:spcBef>
            </a:pPr>
            <a:r>
              <a:rPr lang="en-US" sz="2773" spc="55">
                <a:solidFill>
                  <a:srgbClr val="000000"/>
                </a:solidFill>
                <a:latin typeface="Now Bold"/>
              </a:rPr>
              <a:t>Es un país que junto a Rusia forman una entidad supranacional desde 1999, siendo atractivo para los cibercriminales, debido a que tiene un gobierno autoritario que es tolerante con la actividad cibercriminal. Además su población tiene acceso a las TICs y con acceso a Internet, lo que la convierte en un buen caldo de cultivo para grupos cibercriminales o terroristas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870182" y="1963948"/>
            <a:ext cx="4157061" cy="5960124"/>
          </a:xfrm>
          <a:custGeom>
            <a:avLst/>
            <a:gdLst/>
            <a:ahLst/>
            <a:cxnLst/>
            <a:rect r="r" b="b" t="t" l="l"/>
            <a:pathLst>
              <a:path h="5960124" w="4157061">
                <a:moveTo>
                  <a:pt x="0" y="0"/>
                </a:moveTo>
                <a:lnTo>
                  <a:pt x="4157062" y="0"/>
                </a:lnTo>
                <a:lnTo>
                  <a:pt x="4157062" y="5960124"/>
                </a:lnTo>
                <a:lnTo>
                  <a:pt x="0" y="5960124"/>
                </a:lnTo>
                <a:lnTo>
                  <a:pt x="0" y="0"/>
                </a:lnTo>
                <a:close/>
              </a:path>
            </a:pathLst>
          </a:custGeom>
          <a:blipFill>
            <a:blip r:embed="rId3"/>
            <a:stretch>
              <a:fillRect l="0" t="0" r="0" b="0"/>
            </a:stretch>
          </a:blipFill>
        </p:spPr>
      </p:sp>
      <p:sp>
        <p:nvSpPr>
          <p:cNvPr name="Freeform 4" id="4"/>
          <p:cNvSpPr/>
          <p:nvPr/>
        </p:nvSpPr>
        <p:spPr>
          <a:xfrm flipH="false" flipV="false" rot="0">
            <a:off x="588718" y="2535336"/>
            <a:ext cx="5380074" cy="5564685"/>
          </a:xfrm>
          <a:custGeom>
            <a:avLst/>
            <a:gdLst/>
            <a:ahLst/>
            <a:cxnLst/>
            <a:rect r="r" b="b" t="t" l="l"/>
            <a:pathLst>
              <a:path h="5564685" w="5380074">
                <a:moveTo>
                  <a:pt x="0" y="0"/>
                </a:moveTo>
                <a:lnTo>
                  <a:pt x="5380074" y="0"/>
                </a:lnTo>
                <a:lnTo>
                  <a:pt x="5380074" y="5564685"/>
                </a:lnTo>
                <a:lnTo>
                  <a:pt x="0" y="5564685"/>
                </a:lnTo>
                <a:lnTo>
                  <a:pt x="0" y="0"/>
                </a:lnTo>
                <a:close/>
              </a:path>
            </a:pathLst>
          </a:custGeom>
          <a:blipFill>
            <a:blip r:embed="rId4"/>
            <a:stretch>
              <a:fillRect l="0" t="0" r="0" b="0"/>
            </a:stretch>
          </a:blipFill>
        </p:spPr>
      </p:sp>
      <p:sp>
        <p:nvSpPr>
          <p:cNvPr name="Freeform 5" id="5"/>
          <p:cNvSpPr/>
          <p:nvPr/>
        </p:nvSpPr>
        <p:spPr>
          <a:xfrm flipH="false" flipV="false" rot="0">
            <a:off x="11556966" y="2319045"/>
            <a:ext cx="6458324" cy="5271057"/>
          </a:xfrm>
          <a:custGeom>
            <a:avLst/>
            <a:gdLst/>
            <a:ahLst/>
            <a:cxnLst/>
            <a:rect r="r" b="b" t="t" l="l"/>
            <a:pathLst>
              <a:path h="5271057" w="6458324">
                <a:moveTo>
                  <a:pt x="0" y="0"/>
                </a:moveTo>
                <a:lnTo>
                  <a:pt x="6458324" y="0"/>
                </a:lnTo>
                <a:lnTo>
                  <a:pt x="6458324" y="5271057"/>
                </a:lnTo>
                <a:lnTo>
                  <a:pt x="0" y="5271057"/>
                </a:lnTo>
                <a:lnTo>
                  <a:pt x="0" y="0"/>
                </a:lnTo>
                <a:close/>
              </a:path>
            </a:pathLst>
          </a:custGeom>
          <a:blipFill>
            <a:blip r:embed="rId5"/>
            <a:stretch>
              <a:fillRect l="0" t="0" r="0" b="0"/>
            </a:stretch>
          </a:blipFill>
        </p:spPr>
      </p:sp>
      <p:sp>
        <p:nvSpPr>
          <p:cNvPr name="TextBox 6" id="6"/>
          <p:cNvSpPr txBox="true"/>
          <p:nvPr/>
        </p:nvSpPr>
        <p:spPr>
          <a:xfrm rot="0">
            <a:off x="11724423" y="1415368"/>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ZONA DE UCRANIA Y BIELORRUSIA</a:t>
            </a:r>
          </a:p>
        </p:txBody>
      </p:sp>
      <p:sp>
        <p:nvSpPr>
          <p:cNvPr name="TextBox 7" id="7"/>
          <p:cNvSpPr txBox="true"/>
          <p:nvPr/>
        </p:nvSpPr>
        <p:spPr>
          <a:xfrm rot="0">
            <a:off x="5433556" y="224164"/>
            <a:ext cx="6123410" cy="1162645"/>
          </a:xfrm>
          <a:prstGeom prst="rect">
            <a:avLst/>
          </a:prstGeom>
        </p:spPr>
        <p:txBody>
          <a:bodyPr anchor="t" rtlCol="false" tIns="0" lIns="0" bIns="0" rIns="0">
            <a:spAutoFit/>
          </a:bodyPr>
          <a:lstStyle/>
          <a:p>
            <a:pPr algn="ctr">
              <a:lnSpc>
                <a:spcPts val="3117"/>
              </a:lnSpc>
            </a:pPr>
            <a:r>
              <a:rPr lang="en-US" sz="2226" spc="44">
                <a:solidFill>
                  <a:srgbClr val="FFFFFF"/>
                </a:solidFill>
                <a:latin typeface="Now Bold"/>
              </a:rPr>
              <a:t>ZONA SOMALIA, YEMEN,</a:t>
            </a:r>
          </a:p>
          <a:p>
            <a:pPr algn="ctr" marL="0" indent="0" lvl="0">
              <a:lnSpc>
                <a:spcPts val="3117"/>
              </a:lnSpc>
              <a:spcBef>
                <a:spcPct val="0"/>
              </a:spcBef>
            </a:pPr>
            <a:r>
              <a:rPr lang="en-US" sz="2226" spc="44">
                <a:solidFill>
                  <a:srgbClr val="FFFFFF"/>
                </a:solidFill>
                <a:latin typeface="Now Bold"/>
              </a:rPr>
              <a:t> EMIRATOS ARABES, ARABIA SAUDI, IRAK, SIRIA,IRAN, PAKISTAN</a:t>
            </a:r>
          </a:p>
        </p:txBody>
      </p:sp>
      <p:sp>
        <p:nvSpPr>
          <p:cNvPr name="TextBox 8" id="8"/>
          <p:cNvSpPr txBox="true"/>
          <p:nvPr/>
        </p:nvSpPr>
        <p:spPr>
          <a:xfrm rot="0">
            <a:off x="213372" y="2080864"/>
            <a:ext cx="6123410" cy="3815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ZONA ANTARTIDA E ISLAS GSGSSI</a:t>
            </a:r>
          </a:p>
        </p:txBody>
      </p:sp>
      <p:sp>
        <p:nvSpPr>
          <p:cNvPr name="TextBox 9" id="9"/>
          <p:cNvSpPr txBox="true"/>
          <p:nvPr/>
        </p:nvSpPr>
        <p:spPr>
          <a:xfrm rot="0">
            <a:off x="2105519" y="8459242"/>
            <a:ext cx="15153781" cy="1943695"/>
          </a:xfrm>
          <a:prstGeom prst="rect">
            <a:avLst/>
          </a:prstGeom>
        </p:spPr>
        <p:txBody>
          <a:bodyPr anchor="t" rtlCol="false" tIns="0" lIns="0" bIns="0" rIns="0">
            <a:spAutoFit/>
          </a:bodyPr>
          <a:lstStyle/>
          <a:p>
            <a:pPr algn="ctr" marL="0" indent="0" lvl="0">
              <a:lnSpc>
                <a:spcPts val="3117"/>
              </a:lnSpc>
              <a:spcBef>
                <a:spcPct val="0"/>
              </a:spcBef>
            </a:pPr>
            <a:r>
              <a:rPr lang="en-US" sz="2226" spc="44">
                <a:solidFill>
                  <a:srgbClr val="FFFFFF"/>
                </a:solidFill>
                <a:latin typeface="Now Bold"/>
              </a:rPr>
              <a:t>LAS ZONAS DE LAS IPS DE DESTINO SON LAS MISMAS ZONAS DE LAS IPS ORIGEN, POR LO QUE LOS ATAQUES SE PRODUCEN EN MUCHOS CASOS ENTRE ELLOS MISMOS, DEBIDO A CONFLICTOS POLÍTICOS , TERRITORIALES,RELIGIOSOS,ETC Y A VECES PORQUE LOS CIBERATACANTES UTILIZAN ESTOS PUNTOS DE CONEXIÓN COMO PUENTE EN SUS ATAQUES OCULTANDO SU VERDADERA IDENTIDAD</a:t>
            </a:r>
          </a:p>
        </p:txBody>
      </p:sp>
      <p:sp>
        <p:nvSpPr>
          <p:cNvPr name="TextBox 10" id="10"/>
          <p:cNvSpPr txBox="true"/>
          <p:nvPr/>
        </p:nvSpPr>
        <p:spPr>
          <a:xfrm rot="0">
            <a:off x="213372" y="58787"/>
            <a:ext cx="4389255" cy="1149435"/>
          </a:xfrm>
          <a:prstGeom prst="rect">
            <a:avLst/>
          </a:prstGeom>
        </p:spPr>
        <p:txBody>
          <a:bodyPr anchor="t" rtlCol="false" tIns="0" lIns="0" bIns="0" rIns="0">
            <a:spAutoFit/>
          </a:bodyPr>
          <a:lstStyle/>
          <a:p>
            <a:pPr algn="ctr">
              <a:lnSpc>
                <a:spcPts val="4695"/>
              </a:lnSpc>
            </a:pPr>
            <a:r>
              <a:rPr lang="en-US" sz="3354" spc="67">
                <a:solidFill>
                  <a:srgbClr val="FFFFFF"/>
                </a:solidFill>
                <a:latin typeface="Now Bold"/>
              </a:rPr>
              <a:t>IPs Destino de los Ataques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925212" y="3315428"/>
            <a:ext cx="9362788" cy="6971572"/>
          </a:xfrm>
          <a:custGeom>
            <a:avLst/>
            <a:gdLst/>
            <a:ahLst/>
            <a:cxnLst/>
            <a:rect r="r" b="b" t="t" l="l"/>
            <a:pathLst>
              <a:path h="6971572" w="9362788">
                <a:moveTo>
                  <a:pt x="0" y="0"/>
                </a:moveTo>
                <a:lnTo>
                  <a:pt x="9362788" y="0"/>
                </a:lnTo>
                <a:lnTo>
                  <a:pt x="9362788" y="6971572"/>
                </a:lnTo>
                <a:lnTo>
                  <a:pt x="0" y="6971572"/>
                </a:lnTo>
                <a:lnTo>
                  <a:pt x="0" y="0"/>
                </a:lnTo>
                <a:close/>
              </a:path>
            </a:pathLst>
          </a:custGeom>
          <a:blipFill>
            <a:blip r:embed="rId2"/>
            <a:stretch>
              <a:fillRect l="0" t="0" r="0" b="0"/>
            </a:stretch>
          </a:blipFill>
        </p:spPr>
      </p:sp>
      <p:sp>
        <p:nvSpPr>
          <p:cNvPr name="Freeform 3" id="3"/>
          <p:cNvSpPr/>
          <p:nvPr/>
        </p:nvSpPr>
        <p:spPr>
          <a:xfrm flipH="false" flipV="false" rot="0">
            <a:off x="8925212" y="0"/>
            <a:ext cx="9362788" cy="3315428"/>
          </a:xfrm>
          <a:custGeom>
            <a:avLst/>
            <a:gdLst/>
            <a:ahLst/>
            <a:cxnLst/>
            <a:rect r="r" b="b" t="t" l="l"/>
            <a:pathLst>
              <a:path h="3315428" w="9362788">
                <a:moveTo>
                  <a:pt x="0" y="0"/>
                </a:moveTo>
                <a:lnTo>
                  <a:pt x="9362788" y="0"/>
                </a:lnTo>
                <a:lnTo>
                  <a:pt x="9362788" y="3315428"/>
                </a:lnTo>
                <a:lnTo>
                  <a:pt x="0" y="3315428"/>
                </a:lnTo>
                <a:lnTo>
                  <a:pt x="0" y="0"/>
                </a:lnTo>
                <a:close/>
              </a:path>
            </a:pathLst>
          </a:custGeom>
          <a:blipFill>
            <a:blip r:embed="rId3"/>
            <a:stretch>
              <a:fillRect l="0" t="-105644" r="0" b="-77279"/>
            </a:stretch>
          </a:blipFill>
        </p:spPr>
      </p:sp>
      <p:sp>
        <p:nvSpPr>
          <p:cNvPr name="Freeform 4" id="4"/>
          <p:cNvSpPr/>
          <p:nvPr/>
        </p:nvSpPr>
        <p:spPr>
          <a:xfrm flipH="false" flipV="false" rot="0">
            <a:off x="0" y="6155913"/>
            <a:ext cx="8925212" cy="4131087"/>
          </a:xfrm>
          <a:custGeom>
            <a:avLst/>
            <a:gdLst/>
            <a:ahLst/>
            <a:cxnLst/>
            <a:rect r="r" b="b" t="t" l="l"/>
            <a:pathLst>
              <a:path h="4131087" w="8925212">
                <a:moveTo>
                  <a:pt x="0" y="0"/>
                </a:moveTo>
                <a:lnTo>
                  <a:pt x="8925212" y="0"/>
                </a:lnTo>
                <a:lnTo>
                  <a:pt x="8925212" y="4131087"/>
                </a:lnTo>
                <a:lnTo>
                  <a:pt x="0" y="4131087"/>
                </a:lnTo>
                <a:lnTo>
                  <a:pt x="0" y="0"/>
                </a:lnTo>
                <a:close/>
              </a:path>
            </a:pathLst>
          </a:custGeom>
          <a:blipFill>
            <a:blip r:embed="rId4"/>
            <a:stretch>
              <a:fillRect l="0" t="-24296" r="0" b="-21503"/>
            </a:stretch>
          </a:blipFill>
        </p:spPr>
      </p:sp>
      <p:sp>
        <p:nvSpPr>
          <p:cNvPr name="Freeform 5" id="5"/>
          <p:cNvSpPr/>
          <p:nvPr/>
        </p:nvSpPr>
        <p:spPr>
          <a:xfrm flipH="false" flipV="false" rot="0">
            <a:off x="0" y="0"/>
            <a:ext cx="8925212" cy="6155913"/>
          </a:xfrm>
          <a:custGeom>
            <a:avLst/>
            <a:gdLst/>
            <a:ahLst/>
            <a:cxnLst/>
            <a:rect r="r" b="b" t="t" l="l"/>
            <a:pathLst>
              <a:path h="6155913" w="8925212">
                <a:moveTo>
                  <a:pt x="0" y="0"/>
                </a:moveTo>
                <a:lnTo>
                  <a:pt x="8925212" y="0"/>
                </a:lnTo>
                <a:lnTo>
                  <a:pt x="8925212" y="6155913"/>
                </a:lnTo>
                <a:lnTo>
                  <a:pt x="0" y="6155913"/>
                </a:lnTo>
                <a:lnTo>
                  <a:pt x="0" y="0"/>
                </a:lnTo>
                <a:close/>
              </a:path>
            </a:pathLst>
          </a:custGeom>
          <a:blipFill>
            <a:blip r:embed="rId5"/>
            <a:stretch>
              <a:fillRect l="0" t="-7029" r="0" b="-5660"/>
            </a:stretch>
          </a:blipFill>
        </p:spPr>
      </p:sp>
      <p:sp>
        <p:nvSpPr>
          <p:cNvPr name="TextBox 6" id="6"/>
          <p:cNvSpPr txBox="true"/>
          <p:nvPr/>
        </p:nvSpPr>
        <p:spPr>
          <a:xfrm rot="0">
            <a:off x="0" y="6098763"/>
            <a:ext cx="8925212" cy="4192096"/>
          </a:xfrm>
          <a:prstGeom prst="rect">
            <a:avLst/>
          </a:prstGeom>
        </p:spPr>
        <p:txBody>
          <a:bodyPr anchor="t" rtlCol="false" tIns="0" lIns="0" bIns="0" rIns="0">
            <a:spAutoFit/>
          </a:bodyPr>
          <a:lstStyle/>
          <a:p>
            <a:pPr algn="ctr">
              <a:lnSpc>
                <a:spcPts val="3614"/>
              </a:lnSpc>
            </a:pPr>
            <a:r>
              <a:rPr lang="en-US" sz="2581" spc="51">
                <a:solidFill>
                  <a:srgbClr val="000000"/>
                </a:solidFill>
                <a:latin typeface="Now Medium"/>
              </a:rPr>
              <a:t>Aunque existen una serie de ataques provenientes de países Africanos(Mauritania, Nigeria, Congo y Kenia), se observan dos grandes concentraciones de Ataques:</a:t>
            </a:r>
          </a:p>
          <a:p>
            <a:pPr algn="ctr">
              <a:lnSpc>
                <a:spcPts val="3614"/>
              </a:lnSpc>
            </a:pPr>
            <a:r>
              <a:rPr lang="en-US" sz="2581" spc="51">
                <a:solidFill>
                  <a:srgbClr val="000000"/>
                </a:solidFill>
                <a:latin typeface="Now Medium"/>
              </a:rPr>
              <a:t>FOCO 1</a:t>
            </a:r>
          </a:p>
          <a:p>
            <a:pPr algn="ctr">
              <a:lnSpc>
                <a:spcPts val="3614"/>
              </a:lnSpc>
            </a:pPr>
            <a:r>
              <a:rPr lang="en-US" sz="2581" spc="51">
                <a:solidFill>
                  <a:srgbClr val="000000"/>
                </a:solidFill>
                <a:latin typeface="Now Medium"/>
              </a:rPr>
              <a:t> Zona Oriente Medio</a:t>
            </a:r>
          </a:p>
          <a:p>
            <a:pPr algn="ctr">
              <a:lnSpc>
                <a:spcPts val="3614"/>
              </a:lnSpc>
            </a:pPr>
            <a:r>
              <a:rPr lang="en-US" sz="2581" spc="51">
                <a:solidFill>
                  <a:srgbClr val="000000"/>
                </a:solidFill>
                <a:latin typeface="Now Medium"/>
              </a:rPr>
              <a:t>FOCO 2</a:t>
            </a:r>
          </a:p>
          <a:p>
            <a:pPr algn="ctr" marL="0" indent="0" lvl="0">
              <a:lnSpc>
                <a:spcPts val="3614"/>
              </a:lnSpc>
              <a:spcBef>
                <a:spcPct val="0"/>
              </a:spcBef>
            </a:pPr>
            <a:r>
              <a:rPr lang="en-US" sz="2581" spc="51">
                <a:solidFill>
                  <a:srgbClr val="000000"/>
                </a:solidFill>
                <a:latin typeface="Now Medium"/>
              </a:rPr>
              <a:t>Zona Europea, concretamente de Ucrania, bielorrusia</a:t>
            </a:r>
          </a:p>
        </p:txBody>
      </p:sp>
      <p:sp>
        <p:nvSpPr>
          <p:cNvPr name="TextBox 7" id="7"/>
          <p:cNvSpPr txBox="true"/>
          <p:nvPr/>
        </p:nvSpPr>
        <p:spPr>
          <a:xfrm rot="0">
            <a:off x="12600770" y="7006859"/>
            <a:ext cx="5563821" cy="1755051"/>
          </a:xfrm>
          <a:prstGeom prst="rect">
            <a:avLst/>
          </a:prstGeom>
        </p:spPr>
        <p:txBody>
          <a:bodyPr anchor="t" rtlCol="false" tIns="0" lIns="0" bIns="0" rIns="0">
            <a:spAutoFit/>
          </a:bodyPr>
          <a:lstStyle/>
          <a:p>
            <a:pPr algn="ctr" marL="0" indent="0" lvl="0">
              <a:lnSpc>
                <a:spcPts val="3509"/>
              </a:lnSpc>
              <a:spcBef>
                <a:spcPct val="0"/>
              </a:spcBef>
            </a:pPr>
            <a:r>
              <a:rPr lang="en-US" sz="2506" spc="50">
                <a:solidFill>
                  <a:srgbClr val="000000"/>
                </a:solidFill>
                <a:latin typeface="Now Medium"/>
              </a:rPr>
              <a:t>FOCO 1.- los Principales ciber-atacantes se localizan en Somalia, Yemen, Omán, Arabia Saudita, Irán y Pakistán</a:t>
            </a:r>
          </a:p>
        </p:txBody>
      </p:sp>
      <p:sp>
        <p:nvSpPr>
          <p:cNvPr name="TextBox 8" id="8"/>
          <p:cNvSpPr txBox="true"/>
          <p:nvPr/>
        </p:nvSpPr>
        <p:spPr>
          <a:xfrm rot="0">
            <a:off x="0" y="2729811"/>
            <a:ext cx="5247275" cy="2075492"/>
          </a:xfrm>
          <a:prstGeom prst="rect">
            <a:avLst/>
          </a:prstGeom>
        </p:spPr>
        <p:txBody>
          <a:bodyPr anchor="t" rtlCol="false" tIns="0" lIns="0" bIns="0" rIns="0">
            <a:spAutoFit/>
          </a:bodyPr>
          <a:lstStyle/>
          <a:p>
            <a:pPr algn="ctr">
              <a:lnSpc>
                <a:spcPts val="3309"/>
              </a:lnSpc>
            </a:pPr>
            <a:r>
              <a:rPr lang="en-US" sz="2364" spc="47">
                <a:solidFill>
                  <a:srgbClr val="000000"/>
                </a:solidFill>
                <a:latin typeface="Now Medium"/>
              </a:rPr>
              <a:t>FOCO 2- Hay 2 ciudades donde se concentran la mayoria de los ciber-ataques:Kam'yanka</a:t>
            </a:r>
          </a:p>
          <a:p>
            <a:pPr algn="ctr">
              <a:lnSpc>
                <a:spcPts val="3309"/>
              </a:lnSpc>
            </a:pPr>
            <a:r>
              <a:rPr lang="en-US" sz="2364" spc="47">
                <a:solidFill>
                  <a:srgbClr val="000000"/>
                </a:solidFill>
                <a:latin typeface="Now Medium"/>
              </a:rPr>
              <a:t>, en la zona sur , y Grodok</a:t>
            </a:r>
          </a:p>
          <a:p>
            <a:pPr algn="ctr" marL="0" indent="0" lvl="0">
              <a:lnSpc>
                <a:spcPts val="3309"/>
              </a:lnSpc>
              <a:spcBef>
                <a:spcPct val="0"/>
              </a:spcBef>
            </a:pPr>
            <a:r>
              <a:rPr lang="en-US" sz="2364" spc="47">
                <a:solidFill>
                  <a:srgbClr val="000000"/>
                </a:solidFill>
                <a:latin typeface="Now Medium"/>
              </a:rPr>
              <a:t>, en la zona norte del país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11843" y="2233034"/>
            <a:ext cx="5864782" cy="5820933"/>
          </a:xfrm>
          <a:custGeom>
            <a:avLst/>
            <a:gdLst/>
            <a:ahLst/>
            <a:cxnLst/>
            <a:rect r="r" b="b" t="t" l="l"/>
            <a:pathLst>
              <a:path h="5820933" w="5864782">
                <a:moveTo>
                  <a:pt x="0" y="0"/>
                </a:moveTo>
                <a:lnTo>
                  <a:pt x="5864781" y="0"/>
                </a:lnTo>
                <a:lnTo>
                  <a:pt x="5864781" y="5820932"/>
                </a:lnTo>
                <a:lnTo>
                  <a:pt x="0" y="5820932"/>
                </a:lnTo>
                <a:lnTo>
                  <a:pt x="0" y="0"/>
                </a:lnTo>
                <a:close/>
              </a:path>
            </a:pathLst>
          </a:custGeom>
          <a:blipFill>
            <a:blip r:embed="rId3"/>
            <a:stretch>
              <a:fillRect l="0" t="0" r="0" b="0"/>
            </a:stretch>
          </a:blipFill>
        </p:spPr>
      </p:sp>
      <p:sp>
        <p:nvSpPr>
          <p:cNvPr name="TextBox 4" id="4"/>
          <p:cNvSpPr txBox="true"/>
          <p:nvPr/>
        </p:nvSpPr>
        <p:spPr>
          <a:xfrm rot="0">
            <a:off x="5967014" y="280326"/>
            <a:ext cx="5879009" cy="1420548"/>
          </a:xfrm>
          <a:prstGeom prst="rect">
            <a:avLst/>
          </a:prstGeom>
        </p:spPr>
        <p:txBody>
          <a:bodyPr anchor="t" rtlCol="false" tIns="0" lIns="0" bIns="0" rIns="0">
            <a:spAutoFit/>
          </a:bodyPr>
          <a:lstStyle/>
          <a:p>
            <a:pPr algn="ctr" marL="0" indent="0" lvl="0">
              <a:lnSpc>
                <a:spcPts val="5702"/>
              </a:lnSpc>
              <a:spcBef>
                <a:spcPct val="0"/>
              </a:spcBef>
            </a:pPr>
            <a:r>
              <a:rPr lang="en-US" sz="4072" spc="81">
                <a:solidFill>
                  <a:srgbClr val="FFFFFF"/>
                </a:solidFill>
                <a:latin typeface="Now Medium"/>
              </a:rPr>
              <a:t>CONCLUSIONES</a:t>
            </a:r>
          </a:p>
          <a:p>
            <a:pPr algn="ctr" marL="0" indent="0" lvl="0">
              <a:lnSpc>
                <a:spcPts val="5702"/>
              </a:lnSpc>
              <a:spcBef>
                <a:spcPct val="0"/>
              </a:spcBef>
            </a:pPr>
          </a:p>
        </p:txBody>
      </p:sp>
      <p:sp>
        <p:nvSpPr>
          <p:cNvPr name="TextBox 5" id="5"/>
          <p:cNvSpPr txBox="true"/>
          <p:nvPr/>
        </p:nvSpPr>
        <p:spPr>
          <a:xfrm rot="0">
            <a:off x="7398935" y="3526425"/>
            <a:ext cx="8894176" cy="2144448"/>
          </a:xfrm>
          <a:prstGeom prst="rect">
            <a:avLst/>
          </a:prstGeom>
        </p:spPr>
        <p:txBody>
          <a:bodyPr anchor="t" rtlCol="false" tIns="0" lIns="0" bIns="0" rIns="0">
            <a:spAutoFit/>
          </a:bodyPr>
          <a:lstStyle/>
          <a:p>
            <a:pPr algn="ctr" marL="0" indent="0" lvl="0">
              <a:lnSpc>
                <a:spcPts val="5702"/>
              </a:lnSpc>
              <a:spcBef>
                <a:spcPct val="0"/>
              </a:spcBef>
            </a:pPr>
            <a:r>
              <a:rPr lang="en-US" sz="4072" spc="81">
                <a:solidFill>
                  <a:srgbClr val="FFFFFF"/>
                </a:solidFill>
                <a:latin typeface="Now Medium"/>
              </a:rPr>
              <a:t>CUAL CREES QUE ES LA RESPUESTA A LA GRAN PREGUNTA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444239"/>
            <a:ext cx="18288000" cy="13175479"/>
          </a:xfrm>
          <a:custGeom>
            <a:avLst/>
            <a:gdLst/>
            <a:ahLst/>
            <a:cxnLst/>
            <a:rect r="r" b="b" t="t" l="l"/>
            <a:pathLst>
              <a:path h="13175479" w="18288000">
                <a:moveTo>
                  <a:pt x="0" y="0"/>
                </a:moveTo>
                <a:lnTo>
                  <a:pt x="18288000" y="0"/>
                </a:lnTo>
                <a:lnTo>
                  <a:pt x="18288000" y="13175478"/>
                </a:lnTo>
                <a:lnTo>
                  <a:pt x="0" y="13175478"/>
                </a:lnTo>
                <a:lnTo>
                  <a:pt x="0" y="0"/>
                </a:lnTo>
                <a:close/>
              </a:path>
            </a:pathLst>
          </a:custGeom>
          <a:blipFill>
            <a:blip r:embed="rId2"/>
            <a:stretch>
              <a:fillRect l="0" t="-30791" r="0" b="-8012"/>
            </a:stretch>
          </a:blipFill>
        </p:spPr>
      </p:sp>
      <p:sp>
        <p:nvSpPr>
          <p:cNvPr name="Freeform 3" id="3"/>
          <p:cNvSpPr/>
          <p:nvPr/>
        </p:nvSpPr>
        <p:spPr>
          <a:xfrm flipH="false" flipV="false" rot="0">
            <a:off x="0" y="0"/>
            <a:ext cx="5564002" cy="5564002"/>
          </a:xfrm>
          <a:custGeom>
            <a:avLst/>
            <a:gdLst/>
            <a:ahLst/>
            <a:cxnLst/>
            <a:rect r="r" b="b" t="t" l="l"/>
            <a:pathLst>
              <a:path h="5564002" w="5564002">
                <a:moveTo>
                  <a:pt x="0" y="0"/>
                </a:moveTo>
                <a:lnTo>
                  <a:pt x="5564002" y="0"/>
                </a:lnTo>
                <a:lnTo>
                  <a:pt x="5564002" y="5564002"/>
                </a:lnTo>
                <a:lnTo>
                  <a:pt x="0" y="5564002"/>
                </a:lnTo>
                <a:lnTo>
                  <a:pt x="0" y="0"/>
                </a:lnTo>
                <a:close/>
              </a:path>
            </a:pathLst>
          </a:custGeom>
          <a:blipFill>
            <a:blip r:embed="rId3">
              <a:alphaModFix amt="78000"/>
            </a:blip>
            <a:stretch>
              <a:fillRect l="0" t="0" r="0" b="0"/>
            </a:stretch>
          </a:blipFill>
        </p:spPr>
      </p:sp>
      <p:sp>
        <p:nvSpPr>
          <p:cNvPr name="Freeform 4" id="4"/>
          <p:cNvSpPr/>
          <p:nvPr/>
        </p:nvSpPr>
        <p:spPr>
          <a:xfrm flipH="false" flipV="false" rot="0">
            <a:off x="11064576" y="0"/>
            <a:ext cx="7223424" cy="1837954"/>
          </a:xfrm>
          <a:custGeom>
            <a:avLst/>
            <a:gdLst/>
            <a:ahLst/>
            <a:cxnLst/>
            <a:rect r="r" b="b" t="t" l="l"/>
            <a:pathLst>
              <a:path h="1837954" w="7223424">
                <a:moveTo>
                  <a:pt x="0" y="0"/>
                </a:moveTo>
                <a:lnTo>
                  <a:pt x="7223424" y="0"/>
                </a:lnTo>
                <a:lnTo>
                  <a:pt x="7223424" y="1837954"/>
                </a:lnTo>
                <a:lnTo>
                  <a:pt x="0" y="1837954"/>
                </a:lnTo>
                <a:lnTo>
                  <a:pt x="0" y="0"/>
                </a:lnTo>
                <a:close/>
              </a:path>
            </a:pathLst>
          </a:custGeom>
          <a:blipFill>
            <a:blip r:embed="rId4">
              <a:alphaModFix amt="48000"/>
            </a:blip>
            <a:stretch>
              <a:fillRect l="0" t="-15173" r="0" b="-1207"/>
            </a:stretch>
          </a:blipFill>
        </p:spPr>
      </p:sp>
      <p:sp>
        <p:nvSpPr>
          <p:cNvPr name="Freeform 5" id="5"/>
          <p:cNvSpPr/>
          <p:nvPr/>
        </p:nvSpPr>
        <p:spPr>
          <a:xfrm flipH="false" flipV="false" rot="0">
            <a:off x="328031" y="6468307"/>
            <a:ext cx="10875123" cy="3818693"/>
          </a:xfrm>
          <a:custGeom>
            <a:avLst/>
            <a:gdLst/>
            <a:ahLst/>
            <a:cxnLst/>
            <a:rect r="r" b="b" t="t" l="l"/>
            <a:pathLst>
              <a:path h="3818693" w="10875123">
                <a:moveTo>
                  <a:pt x="0" y="0"/>
                </a:moveTo>
                <a:lnTo>
                  <a:pt x="10875122" y="0"/>
                </a:lnTo>
                <a:lnTo>
                  <a:pt x="10875122" y="3818693"/>
                </a:lnTo>
                <a:lnTo>
                  <a:pt x="0" y="3818693"/>
                </a:lnTo>
                <a:lnTo>
                  <a:pt x="0" y="0"/>
                </a:lnTo>
                <a:close/>
              </a:path>
            </a:pathLst>
          </a:custGeom>
          <a:blipFill>
            <a:blip r:embed="rId5">
              <a:alphaModFix amt="65999"/>
            </a:blip>
            <a:stretch>
              <a:fillRect l="0" t="-4107" r="0" b="-1925"/>
            </a:stretch>
          </a:blipFill>
        </p:spPr>
      </p:sp>
      <p:sp>
        <p:nvSpPr>
          <p:cNvPr name="TextBox 6" id="6"/>
          <p:cNvSpPr txBox="true"/>
          <p:nvPr/>
        </p:nvSpPr>
        <p:spPr>
          <a:xfrm rot="0">
            <a:off x="0" y="-47625"/>
            <a:ext cx="6077086" cy="7432466"/>
          </a:xfrm>
          <a:prstGeom prst="rect">
            <a:avLst/>
          </a:prstGeom>
        </p:spPr>
        <p:txBody>
          <a:bodyPr anchor="t" rtlCol="false" tIns="0" lIns="0" bIns="0" rIns="0">
            <a:spAutoFit/>
          </a:bodyPr>
          <a:lstStyle/>
          <a:p>
            <a:pPr algn="ctr">
              <a:lnSpc>
                <a:spcPts val="3511"/>
              </a:lnSpc>
            </a:pPr>
          </a:p>
          <a:p>
            <a:pPr algn="ctr">
              <a:lnSpc>
                <a:spcPts val="3511"/>
              </a:lnSpc>
            </a:pPr>
            <a:r>
              <a:rPr lang="en-US" sz="2508" spc="50">
                <a:solidFill>
                  <a:srgbClr val="F1F1F1"/>
                </a:solidFill>
                <a:latin typeface="Now Medium"/>
              </a:rPr>
              <a:t>Tal como empezamos, la ciberdelicuencia es la evolución natural de la guerra, la cual,  ha implementando tecnologías puntas de su época,  para ser mejores guerreros, y así obtener mejores recursos, poder, territorio, mayor competencia en los mercados...  librándose la misma, en un campo de batalla en código binario , pero con la misma finalidad que en el  inicio de los tiempos.</a:t>
            </a:r>
          </a:p>
          <a:p>
            <a:pPr algn="ctr">
              <a:lnSpc>
                <a:spcPts val="3511"/>
              </a:lnSpc>
            </a:pPr>
          </a:p>
          <a:p>
            <a:pPr algn="ctr">
              <a:lnSpc>
                <a:spcPts val="3511"/>
              </a:lnSpc>
            </a:pPr>
          </a:p>
          <a:p>
            <a:pPr algn="ctr">
              <a:lnSpc>
                <a:spcPts val="3511"/>
              </a:lnSpc>
            </a:pPr>
          </a:p>
          <a:p>
            <a:pPr algn="ctr" marL="0" indent="0" lvl="0">
              <a:lnSpc>
                <a:spcPts val="3511"/>
              </a:lnSpc>
              <a:spcBef>
                <a:spcPct val="0"/>
              </a:spcBef>
            </a:pPr>
          </a:p>
        </p:txBody>
      </p:sp>
      <p:sp>
        <p:nvSpPr>
          <p:cNvPr name="TextBox 7" id="7"/>
          <p:cNvSpPr txBox="true"/>
          <p:nvPr/>
        </p:nvSpPr>
        <p:spPr>
          <a:xfrm rot="0">
            <a:off x="7020713" y="330111"/>
            <a:ext cx="3948400" cy="863689"/>
          </a:xfrm>
          <a:prstGeom prst="rect">
            <a:avLst/>
          </a:prstGeom>
        </p:spPr>
        <p:txBody>
          <a:bodyPr anchor="t" rtlCol="false" tIns="0" lIns="0" bIns="0" rIns="0">
            <a:spAutoFit/>
          </a:bodyPr>
          <a:lstStyle/>
          <a:p>
            <a:pPr>
              <a:lnSpc>
                <a:spcPts val="6995"/>
              </a:lnSpc>
            </a:pPr>
            <a:r>
              <a:rPr lang="en-US" sz="4996" spc="99">
                <a:solidFill>
                  <a:srgbClr val="FFFFFF"/>
                </a:solidFill>
                <a:latin typeface="Now Bold"/>
              </a:rPr>
              <a:t>LA GUERRA</a:t>
            </a:r>
          </a:p>
        </p:txBody>
      </p:sp>
      <p:sp>
        <p:nvSpPr>
          <p:cNvPr name="TextBox 8" id="8"/>
          <p:cNvSpPr txBox="true"/>
          <p:nvPr/>
        </p:nvSpPr>
        <p:spPr>
          <a:xfrm rot="0">
            <a:off x="12210914" y="1790329"/>
            <a:ext cx="6077086" cy="10061366"/>
          </a:xfrm>
          <a:prstGeom prst="rect">
            <a:avLst/>
          </a:prstGeom>
        </p:spPr>
        <p:txBody>
          <a:bodyPr anchor="t" rtlCol="false" tIns="0" lIns="0" bIns="0" rIns="0">
            <a:spAutoFit/>
          </a:bodyPr>
          <a:lstStyle/>
          <a:p>
            <a:pPr algn="ctr">
              <a:lnSpc>
                <a:spcPts val="3511"/>
              </a:lnSpc>
            </a:pPr>
            <a:r>
              <a:rPr lang="en-US" sz="2508" spc="50">
                <a:solidFill>
                  <a:srgbClr val="F1F1F1"/>
                </a:solidFill>
                <a:latin typeface="Now Medium"/>
              </a:rPr>
              <a:t>Los ataques cibernéticos de Ucrania son un ejemplo de cómo la ciberguerra está jugando un papel cada vez más importante en los conflictos modernos, pudiendo ser utilizados para debilitar a un adversario, interrumpir sus operaciones y difundir desinformación, extendiéndose a ámbitos de luchas poíiticas, sociales,  económicas en todo el mundo, siendo estos ciberataques cada vez mas sofisticados y globales, lo que hace que la ciberseguridad sea una necesidad para gobiernos, empresas y ciudadanos, implementando medidas de seguridad eficaces y actualizadas a sus sistemas, para su evitación o mitigación, en su caso.</a:t>
            </a:r>
          </a:p>
          <a:p>
            <a:pPr algn="ctr">
              <a:lnSpc>
                <a:spcPts val="3511"/>
              </a:lnSpc>
            </a:pPr>
          </a:p>
          <a:p>
            <a:pPr algn="ctr">
              <a:lnSpc>
                <a:spcPts val="3511"/>
              </a:lnSpc>
            </a:pPr>
          </a:p>
          <a:p>
            <a:pPr algn="ctr">
              <a:lnSpc>
                <a:spcPts val="3511"/>
              </a:lnSpc>
            </a:pPr>
          </a:p>
          <a:p>
            <a:pPr algn="ctr" marL="0" indent="0" lvl="0">
              <a:lnSpc>
                <a:spcPts val="3511"/>
              </a:lnSpc>
              <a:spcBef>
                <a:spcPct val="0"/>
              </a:spcBef>
            </a:pPr>
          </a:p>
        </p:txBody>
      </p:sp>
      <p:sp>
        <p:nvSpPr>
          <p:cNvPr name="TextBox 9" id="9"/>
          <p:cNvSpPr txBox="true"/>
          <p:nvPr/>
        </p:nvSpPr>
        <p:spPr>
          <a:xfrm rot="0">
            <a:off x="5956370" y="4293641"/>
            <a:ext cx="6077086" cy="2174666"/>
          </a:xfrm>
          <a:prstGeom prst="rect">
            <a:avLst/>
          </a:prstGeom>
        </p:spPr>
        <p:txBody>
          <a:bodyPr anchor="t" rtlCol="false" tIns="0" lIns="0" bIns="0" rIns="0">
            <a:spAutoFit/>
          </a:bodyPr>
          <a:lstStyle/>
          <a:p>
            <a:pPr algn="ctr" marL="0" indent="0" lvl="0">
              <a:lnSpc>
                <a:spcPts val="3511"/>
              </a:lnSpc>
              <a:spcBef>
                <a:spcPct val="0"/>
              </a:spcBef>
            </a:pPr>
            <a:r>
              <a:rPr lang="en-US" sz="2508" spc="50">
                <a:solidFill>
                  <a:srgbClr val="F1F1F1"/>
                </a:solidFill>
                <a:latin typeface="Now Medium"/>
              </a:rPr>
              <a:t>La guerra es una expresión de la agresividad inherente a la naturaleza humana, teniendo un impacto devastador en la misma humanidad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059513">
            <a:off x="9662736" y="2332246"/>
            <a:ext cx="13665790" cy="4600225"/>
          </a:xfrm>
          <a:custGeom>
            <a:avLst/>
            <a:gdLst/>
            <a:ahLst/>
            <a:cxnLst/>
            <a:rect r="r" b="b" t="t" l="l"/>
            <a:pathLst>
              <a:path h="4600225" w="13665790">
                <a:moveTo>
                  <a:pt x="0" y="0"/>
                </a:moveTo>
                <a:lnTo>
                  <a:pt x="13665790" y="0"/>
                </a:lnTo>
                <a:lnTo>
                  <a:pt x="13665790" y="4600224"/>
                </a:lnTo>
                <a:lnTo>
                  <a:pt x="0" y="4600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6059513">
            <a:off x="-5286000" y="2825857"/>
            <a:ext cx="13665790" cy="4600225"/>
          </a:xfrm>
          <a:custGeom>
            <a:avLst/>
            <a:gdLst/>
            <a:ahLst/>
            <a:cxnLst/>
            <a:rect r="r" b="b" t="t" l="l"/>
            <a:pathLst>
              <a:path h="4600225" w="13665790">
                <a:moveTo>
                  <a:pt x="0" y="0"/>
                </a:moveTo>
                <a:lnTo>
                  <a:pt x="13665790" y="0"/>
                </a:lnTo>
                <a:lnTo>
                  <a:pt x="13665790" y="4600224"/>
                </a:lnTo>
                <a:lnTo>
                  <a:pt x="0" y="4600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7432407" y="7796009"/>
            <a:ext cx="649224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56418" y="16797"/>
            <a:ext cx="18288000" cy="10270203"/>
          </a:xfrm>
          <a:custGeom>
            <a:avLst/>
            <a:gdLst/>
            <a:ahLst/>
            <a:cxnLst/>
            <a:rect r="r" b="b" t="t" l="l"/>
            <a:pathLst>
              <a:path h="10270203" w="18288000">
                <a:moveTo>
                  <a:pt x="0" y="0"/>
                </a:moveTo>
                <a:lnTo>
                  <a:pt x="18288000" y="0"/>
                </a:lnTo>
                <a:lnTo>
                  <a:pt x="18288000" y="10270203"/>
                </a:lnTo>
                <a:lnTo>
                  <a:pt x="0" y="10270203"/>
                </a:lnTo>
                <a:lnTo>
                  <a:pt x="0" y="0"/>
                </a:lnTo>
                <a:close/>
              </a:path>
            </a:pathLst>
          </a:custGeom>
          <a:blipFill>
            <a:blip r:embed="rId5"/>
            <a:stretch>
              <a:fillRect l="0" t="-42467" r="0" b="-35600"/>
            </a:stretch>
          </a:blipFill>
        </p:spPr>
      </p:sp>
      <p:sp>
        <p:nvSpPr>
          <p:cNvPr name="Freeform 6" id="6"/>
          <p:cNvSpPr/>
          <p:nvPr/>
        </p:nvSpPr>
        <p:spPr>
          <a:xfrm flipH="false" flipV="false" rot="0">
            <a:off x="0" y="16797"/>
            <a:ext cx="3892432" cy="3892432"/>
          </a:xfrm>
          <a:custGeom>
            <a:avLst/>
            <a:gdLst/>
            <a:ahLst/>
            <a:cxnLst/>
            <a:rect r="r" b="b" t="t" l="l"/>
            <a:pathLst>
              <a:path h="3892432" w="3892432">
                <a:moveTo>
                  <a:pt x="0" y="0"/>
                </a:moveTo>
                <a:lnTo>
                  <a:pt x="3892432" y="0"/>
                </a:lnTo>
                <a:lnTo>
                  <a:pt x="3892432" y="3892432"/>
                </a:lnTo>
                <a:lnTo>
                  <a:pt x="0" y="3892432"/>
                </a:lnTo>
                <a:lnTo>
                  <a:pt x="0" y="0"/>
                </a:lnTo>
                <a:close/>
              </a:path>
            </a:pathLst>
          </a:custGeom>
          <a:blipFill>
            <a:blip r:embed="rId6"/>
            <a:stretch>
              <a:fillRect l="0" t="0" r="0" b="0"/>
            </a:stretch>
          </a:blipFill>
        </p:spPr>
      </p:sp>
      <p:sp>
        <p:nvSpPr>
          <p:cNvPr name="Freeform 7" id="7"/>
          <p:cNvSpPr/>
          <p:nvPr/>
        </p:nvSpPr>
        <p:spPr>
          <a:xfrm flipH="false" flipV="false" rot="0">
            <a:off x="14395568" y="16797"/>
            <a:ext cx="3892432" cy="3892432"/>
          </a:xfrm>
          <a:custGeom>
            <a:avLst/>
            <a:gdLst/>
            <a:ahLst/>
            <a:cxnLst/>
            <a:rect r="r" b="b" t="t" l="l"/>
            <a:pathLst>
              <a:path h="3892432" w="3892432">
                <a:moveTo>
                  <a:pt x="0" y="0"/>
                </a:moveTo>
                <a:lnTo>
                  <a:pt x="3892432" y="0"/>
                </a:lnTo>
                <a:lnTo>
                  <a:pt x="3892432" y="3892432"/>
                </a:lnTo>
                <a:lnTo>
                  <a:pt x="0" y="3892432"/>
                </a:lnTo>
                <a:lnTo>
                  <a:pt x="0" y="0"/>
                </a:lnTo>
                <a:close/>
              </a:path>
            </a:pathLst>
          </a:custGeom>
          <a:blipFill>
            <a:blip r:embed="rId7"/>
            <a:stretch>
              <a:fillRect l="0" t="0" r="0" b="0"/>
            </a:stretch>
          </a:blipFill>
        </p:spPr>
      </p:sp>
      <p:sp>
        <p:nvSpPr>
          <p:cNvPr name="Freeform 8" id="8"/>
          <p:cNvSpPr/>
          <p:nvPr/>
        </p:nvSpPr>
        <p:spPr>
          <a:xfrm flipH="false" flipV="false" rot="0">
            <a:off x="2394132" y="4082212"/>
            <a:ext cx="13499735" cy="5665088"/>
          </a:xfrm>
          <a:custGeom>
            <a:avLst/>
            <a:gdLst/>
            <a:ahLst/>
            <a:cxnLst/>
            <a:rect r="r" b="b" t="t" l="l"/>
            <a:pathLst>
              <a:path h="5665088" w="13499735">
                <a:moveTo>
                  <a:pt x="0" y="0"/>
                </a:moveTo>
                <a:lnTo>
                  <a:pt x="13499736" y="0"/>
                </a:lnTo>
                <a:lnTo>
                  <a:pt x="13499736" y="5665088"/>
                </a:lnTo>
                <a:lnTo>
                  <a:pt x="0" y="5665088"/>
                </a:lnTo>
                <a:lnTo>
                  <a:pt x="0" y="0"/>
                </a:lnTo>
                <a:close/>
              </a:path>
            </a:pathLst>
          </a:custGeom>
          <a:blipFill>
            <a:blip r:embed="rId8">
              <a:alphaModFix amt="60000"/>
            </a:blip>
            <a:stretch>
              <a:fillRect l="0" t="-6238" r="0" b="-6238"/>
            </a:stretch>
          </a:blipFill>
        </p:spPr>
      </p:sp>
      <p:sp>
        <p:nvSpPr>
          <p:cNvPr name="TextBox 9" id="9"/>
          <p:cNvSpPr txBox="true"/>
          <p:nvPr/>
        </p:nvSpPr>
        <p:spPr>
          <a:xfrm rot="0">
            <a:off x="3892432" y="252946"/>
            <a:ext cx="7434611" cy="174283"/>
          </a:xfrm>
          <a:prstGeom prst="rect">
            <a:avLst/>
          </a:prstGeom>
        </p:spPr>
        <p:txBody>
          <a:bodyPr anchor="t" rtlCol="false" tIns="0" lIns="0" bIns="0" rIns="0">
            <a:spAutoFit/>
          </a:bodyPr>
          <a:lstStyle/>
          <a:p>
            <a:pPr algn="ctr">
              <a:lnSpc>
                <a:spcPts val="1236"/>
              </a:lnSpc>
            </a:pPr>
          </a:p>
        </p:txBody>
      </p:sp>
      <p:sp>
        <p:nvSpPr>
          <p:cNvPr name="TextBox 10" id="10"/>
          <p:cNvSpPr txBox="true"/>
          <p:nvPr/>
        </p:nvSpPr>
        <p:spPr>
          <a:xfrm rot="0">
            <a:off x="3685681" y="-101203"/>
            <a:ext cx="10238966" cy="863203"/>
          </a:xfrm>
          <a:prstGeom prst="rect">
            <a:avLst/>
          </a:prstGeom>
        </p:spPr>
        <p:txBody>
          <a:bodyPr anchor="t" rtlCol="false" tIns="0" lIns="0" bIns="0" rIns="0">
            <a:spAutoFit/>
          </a:bodyPr>
          <a:lstStyle/>
          <a:p>
            <a:pPr algn="ctr">
              <a:lnSpc>
                <a:spcPts val="7021"/>
              </a:lnSpc>
            </a:pPr>
            <a:r>
              <a:rPr lang="en-US" sz="5015" spc="100">
                <a:solidFill>
                  <a:srgbClr val="FFFFFF"/>
                </a:solidFill>
                <a:latin typeface="Now Medium"/>
              </a:rPr>
              <a:t>LA GUERRA</a:t>
            </a:r>
          </a:p>
        </p:txBody>
      </p:sp>
      <p:sp>
        <p:nvSpPr>
          <p:cNvPr name="TextBox 11" id="11"/>
          <p:cNvSpPr txBox="true"/>
          <p:nvPr/>
        </p:nvSpPr>
        <p:spPr>
          <a:xfrm rot="-2700000">
            <a:off x="13864771" y="8281659"/>
            <a:ext cx="4024517" cy="447912"/>
          </a:xfrm>
          <a:prstGeom prst="rect">
            <a:avLst/>
          </a:prstGeom>
        </p:spPr>
        <p:txBody>
          <a:bodyPr anchor="t" rtlCol="false" tIns="0" lIns="0" bIns="0" rIns="0">
            <a:spAutoFit/>
          </a:bodyPr>
          <a:lstStyle/>
          <a:p>
            <a:pPr algn="ctr">
              <a:lnSpc>
                <a:spcPts val="3661"/>
              </a:lnSpc>
            </a:pPr>
            <a:r>
              <a:rPr lang="en-US" sz="2615" spc="52">
                <a:solidFill>
                  <a:srgbClr val="FFFFFF"/>
                </a:solidFill>
                <a:latin typeface="Now Medium"/>
              </a:rPr>
              <a:t>490 A.C - 1962</a:t>
            </a:r>
          </a:p>
        </p:txBody>
      </p:sp>
      <p:sp>
        <p:nvSpPr>
          <p:cNvPr name="TextBox 12" id="12"/>
          <p:cNvSpPr txBox="true"/>
          <p:nvPr/>
        </p:nvSpPr>
        <p:spPr>
          <a:xfrm rot="-2306089">
            <a:off x="-278709" y="5310435"/>
            <a:ext cx="4424016" cy="940672"/>
          </a:xfrm>
          <a:prstGeom prst="rect">
            <a:avLst/>
          </a:prstGeom>
        </p:spPr>
        <p:txBody>
          <a:bodyPr anchor="t" rtlCol="false" tIns="0" lIns="0" bIns="0" rIns="0">
            <a:spAutoFit/>
          </a:bodyPr>
          <a:lstStyle/>
          <a:p>
            <a:pPr algn="ctr">
              <a:lnSpc>
                <a:spcPts val="3801"/>
              </a:lnSpc>
            </a:pPr>
            <a:r>
              <a:rPr lang="en-US" sz="2715" spc="54">
                <a:solidFill>
                  <a:srgbClr val="FFFFFF"/>
                </a:solidFill>
                <a:latin typeface="Now Medium"/>
              </a:rPr>
              <a:t>analisis de guerras desde la antiguedad</a:t>
            </a:r>
          </a:p>
        </p:txBody>
      </p:sp>
      <p:sp>
        <p:nvSpPr>
          <p:cNvPr name="TextBox 13" id="13"/>
          <p:cNvSpPr txBox="true"/>
          <p:nvPr/>
        </p:nvSpPr>
        <p:spPr>
          <a:xfrm rot="0">
            <a:off x="2989563" y="566288"/>
            <a:ext cx="12904304" cy="3125399"/>
          </a:xfrm>
          <a:prstGeom prst="rect">
            <a:avLst/>
          </a:prstGeom>
        </p:spPr>
        <p:txBody>
          <a:bodyPr anchor="t" rtlCol="false" tIns="0" lIns="0" bIns="0" rIns="0">
            <a:spAutoFit/>
          </a:bodyPr>
          <a:lstStyle/>
          <a:p>
            <a:pPr>
              <a:lnSpc>
                <a:spcPts val="3083"/>
              </a:lnSpc>
            </a:pPr>
            <a:r>
              <a:rPr lang="en-US" sz="2202">
                <a:solidFill>
                  <a:srgbClr val="FFFFFF"/>
                </a:solidFill>
                <a:latin typeface="Arimo"/>
              </a:rPr>
              <a:t>Las guerras han existido desde el origen de la humanidad y han evolucionado a lo largo del tiempo. En la antigüedad, las guerras eran principalmente por motivos territoriales y de recursos, usando piedras, palos, flechas, espadas, etc. Durante la Edad Media, la religión y el poder político se convirtieron en las causas principales de éstas. y durante la época moderna, se desarrollaron las armas de fuego y las guerras se caracterizaban por conflictos ideológicos, económicos y políticos a nivel global. </a:t>
            </a:r>
          </a:p>
          <a:p>
            <a:pPr>
              <a:lnSpc>
                <a:spcPts val="3083"/>
              </a:lnSpc>
            </a:pPr>
            <a:r>
              <a:rPr lang="en-US" sz="2202">
                <a:solidFill>
                  <a:srgbClr val="FFFFFF"/>
                </a:solidFill>
                <a:latin typeface="Arimo"/>
              </a:rPr>
              <a:t>En la actualidad, las guerras se han vuelto más complejas y destructivas, intensificándose con el desarrollo de la tecnología militar y la aparición de nuevas amenazas como el cibercrimen y el  terrorismo.</a:t>
            </a:r>
          </a:p>
        </p:txBody>
      </p:sp>
      <p:sp>
        <p:nvSpPr>
          <p:cNvPr name="TextBox 14" id="14"/>
          <p:cNvSpPr txBox="true"/>
          <p:nvPr/>
        </p:nvSpPr>
        <p:spPr>
          <a:xfrm rot="0">
            <a:off x="1267085" y="9839088"/>
            <a:ext cx="15434562" cy="447912"/>
          </a:xfrm>
          <a:prstGeom prst="rect">
            <a:avLst/>
          </a:prstGeom>
        </p:spPr>
        <p:txBody>
          <a:bodyPr anchor="t" rtlCol="false" tIns="0" lIns="0" bIns="0" rIns="0">
            <a:spAutoFit/>
          </a:bodyPr>
          <a:lstStyle/>
          <a:p>
            <a:pPr algn="ctr">
              <a:lnSpc>
                <a:spcPts val="3661"/>
              </a:lnSpc>
            </a:pPr>
            <a:r>
              <a:rPr lang="en-US" sz="2615" spc="52">
                <a:solidFill>
                  <a:srgbClr val="FFFFFF"/>
                </a:solidFill>
                <a:latin typeface="Now Medium"/>
              </a:rPr>
              <a:t>"En la guerra, la victoria se logra con rapidez y audacia." - Sun Tzu (El Arte de la Guerra)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787835" y="4654720"/>
            <a:ext cx="14830025" cy="4603580"/>
          </a:xfrm>
          <a:custGeom>
            <a:avLst/>
            <a:gdLst/>
            <a:ahLst/>
            <a:cxnLst/>
            <a:rect r="r" b="b" t="t" l="l"/>
            <a:pathLst>
              <a:path h="4603580" w="14830025">
                <a:moveTo>
                  <a:pt x="0" y="0"/>
                </a:moveTo>
                <a:lnTo>
                  <a:pt x="14830025" y="0"/>
                </a:lnTo>
                <a:lnTo>
                  <a:pt x="14830025" y="4603580"/>
                </a:lnTo>
                <a:lnTo>
                  <a:pt x="0" y="4603580"/>
                </a:lnTo>
                <a:lnTo>
                  <a:pt x="0" y="0"/>
                </a:lnTo>
                <a:close/>
              </a:path>
            </a:pathLst>
          </a:custGeom>
          <a:blipFill>
            <a:blip r:embed="rId4">
              <a:alphaModFix amt="74000"/>
            </a:blip>
            <a:stretch>
              <a:fillRect l="0" t="0" r="0" b="0"/>
            </a:stretch>
          </a:blipFill>
        </p:spPr>
      </p:sp>
      <p:sp>
        <p:nvSpPr>
          <p:cNvPr name="TextBox 4" id="4"/>
          <p:cNvSpPr txBox="true"/>
          <p:nvPr/>
        </p:nvSpPr>
        <p:spPr>
          <a:xfrm rot="0">
            <a:off x="5692487" y="-57150"/>
            <a:ext cx="7302526" cy="1695687"/>
          </a:xfrm>
          <a:prstGeom prst="rect">
            <a:avLst/>
          </a:prstGeom>
        </p:spPr>
        <p:txBody>
          <a:bodyPr anchor="t" rtlCol="false" tIns="0" lIns="0" bIns="0" rIns="0">
            <a:spAutoFit/>
          </a:bodyPr>
          <a:lstStyle/>
          <a:p>
            <a:pPr algn="ctr">
              <a:lnSpc>
                <a:spcPts val="4221"/>
              </a:lnSpc>
            </a:pPr>
            <a:r>
              <a:rPr lang="en-US" sz="3015" spc="60">
                <a:solidFill>
                  <a:srgbClr val="FFFFFF"/>
                </a:solidFill>
                <a:latin typeface="Now Medium"/>
              </a:rPr>
              <a:t>La ciberguerra: un campo de batalla en expansión</a:t>
            </a:r>
          </a:p>
          <a:p>
            <a:pPr algn="ctr">
              <a:lnSpc>
                <a:spcPts val="5201"/>
              </a:lnSpc>
            </a:pPr>
          </a:p>
        </p:txBody>
      </p:sp>
      <p:sp>
        <p:nvSpPr>
          <p:cNvPr name="TextBox 5" id="5"/>
          <p:cNvSpPr txBox="true"/>
          <p:nvPr/>
        </p:nvSpPr>
        <p:spPr>
          <a:xfrm rot="0">
            <a:off x="117696" y="1391650"/>
            <a:ext cx="18170304" cy="2891126"/>
          </a:xfrm>
          <a:prstGeom prst="rect">
            <a:avLst/>
          </a:prstGeom>
        </p:spPr>
        <p:txBody>
          <a:bodyPr anchor="t" rtlCol="false" tIns="0" lIns="0" bIns="0" rIns="0">
            <a:spAutoFit/>
          </a:bodyPr>
          <a:lstStyle/>
          <a:p>
            <a:pPr>
              <a:lnSpc>
                <a:spcPts val="2871"/>
              </a:lnSpc>
            </a:pPr>
            <a:r>
              <a:rPr lang="en-US" sz="2051">
                <a:solidFill>
                  <a:srgbClr val="FFFFFF"/>
                </a:solidFill>
                <a:latin typeface="Arimo"/>
              </a:rPr>
              <a:t>La ciberguerra es un término que se refiere al uso de tecnologías de la información y la comunicación para llevar a cabo objetivos militares, políticos y/o económicos. El término se popularizó a finales del siglo XX, aunque los conflictos cibernéticos han existido desde la creación de las primeras redes informáticas. Desde entonces, la ciberguerra ha evolucionado y se ha convertido en una de las máximas preocupaciones de los gobiernos y las empresas de todo el mundo, debido a su  gran impacto devastador , causado daños a la infraestructuras críticas y operadores estratégicos, robando datos sensibles, difundiendo desinformación y con fines de lucro económico con el que se auto-sustentan muchos de estos ciber-grupos, ya sean grupos hacktivistas, u organizaciones criminales o </a:t>
            </a:r>
          </a:p>
          <a:p>
            <a:pPr>
              <a:lnSpc>
                <a:spcPts val="2871"/>
              </a:lnSpc>
            </a:pPr>
            <a:r>
              <a:rPr lang="en-US" sz="2051">
                <a:solidFill>
                  <a:srgbClr val="FFFFFF"/>
                </a:solidFill>
                <a:latin typeface="Arimo"/>
              </a:rPr>
              <a:t> terroristas. </a:t>
            </a:r>
          </a:p>
          <a:p>
            <a:pPr>
              <a:lnSpc>
                <a:spcPts val="2871"/>
              </a:lnSpc>
            </a:pPr>
          </a:p>
        </p:txBody>
      </p:sp>
      <p:sp>
        <p:nvSpPr>
          <p:cNvPr name="TextBox 6" id="6"/>
          <p:cNvSpPr txBox="true"/>
          <p:nvPr/>
        </p:nvSpPr>
        <p:spPr>
          <a:xfrm rot="0">
            <a:off x="4976806" y="9365378"/>
            <a:ext cx="7604538" cy="710801"/>
          </a:xfrm>
          <a:prstGeom prst="rect">
            <a:avLst/>
          </a:prstGeom>
        </p:spPr>
        <p:txBody>
          <a:bodyPr anchor="t" rtlCol="false" tIns="0" lIns="0" bIns="0" rIns="0">
            <a:spAutoFit/>
          </a:bodyPr>
          <a:lstStyle/>
          <a:p>
            <a:pPr algn="ctr">
              <a:lnSpc>
                <a:spcPts val="2821"/>
              </a:lnSpc>
            </a:pPr>
            <a:r>
              <a:rPr lang="en-US" sz="2015" spc="40">
                <a:solidFill>
                  <a:srgbClr val="FFFFFF"/>
                </a:solidFill>
                <a:latin typeface="Now Medium"/>
              </a:rPr>
              <a:t>grafico de la distribucion de ataques DDoS,Malware e intrusion durante el dia</a:t>
            </a:r>
          </a:p>
        </p:txBody>
      </p:sp>
      <p:sp>
        <p:nvSpPr>
          <p:cNvPr name="TextBox 7" id="7"/>
          <p:cNvSpPr txBox="true"/>
          <p:nvPr/>
        </p:nvSpPr>
        <p:spPr>
          <a:xfrm rot="0">
            <a:off x="117696" y="3578310"/>
            <a:ext cx="18170304" cy="1076410"/>
          </a:xfrm>
          <a:prstGeom prst="rect">
            <a:avLst/>
          </a:prstGeom>
        </p:spPr>
        <p:txBody>
          <a:bodyPr anchor="t" rtlCol="false" tIns="0" lIns="0" bIns="0" rIns="0">
            <a:spAutoFit/>
          </a:bodyPr>
          <a:lstStyle/>
          <a:p>
            <a:pPr>
              <a:lnSpc>
                <a:spcPts val="2857"/>
              </a:lnSpc>
            </a:pPr>
            <a:r>
              <a:rPr lang="en-US" sz="2041">
                <a:solidFill>
                  <a:srgbClr val="FFFFFF"/>
                </a:solidFill>
                <a:latin typeface="Arimo"/>
              </a:rPr>
              <a:t>Las principales potencias en esta materia son Estados Unidos, China y Rusia, gastando miles de millones de dólares en desarrollar sus capacidades cibernéticas, uniéndose a ellas, Francia, algunas zonas de Oriente Medio, algunos países del sur de África y la India.</a:t>
            </a:r>
          </a:p>
          <a:p>
            <a:pPr>
              <a:lnSpc>
                <a:spcPts val="285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94"/>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8993" r="0" b="-48784"/>
            </a:stretch>
          </a:blipFill>
        </p:spPr>
      </p:sp>
      <p:sp>
        <p:nvSpPr>
          <p:cNvPr name="Freeform 3" id="3"/>
          <p:cNvSpPr/>
          <p:nvPr/>
        </p:nvSpPr>
        <p:spPr>
          <a:xfrm flipH="false" flipV="false" rot="0">
            <a:off x="12584087" y="0"/>
            <a:ext cx="5703913" cy="10260106"/>
          </a:xfrm>
          <a:custGeom>
            <a:avLst/>
            <a:gdLst/>
            <a:ahLst/>
            <a:cxnLst/>
            <a:rect r="r" b="b" t="t" l="l"/>
            <a:pathLst>
              <a:path h="10260106" w="5703913">
                <a:moveTo>
                  <a:pt x="0" y="0"/>
                </a:moveTo>
                <a:lnTo>
                  <a:pt x="5703913" y="0"/>
                </a:lnTo>
                <a:lnTo>
                  <a:pt x="5703913" y="10260106"/>
                </a:lnTo>
                <a:lnTo>
                  <a:pt x="0" y="10260106"/>
                </a:lnTo>
                <a:lnTo>
                  <a:pt x="0" y="0"/>
                </a:lnTo>
                <a:close/>
              </a:path>
            </a:pathLst>
          </a:custGeom>
          <a:blipFill>
            <a:blip r:embed="rId4">
              <a:alphaModFix amt="79000"/>
            </a:blip>
            <a:stretch>
              <a:fillRect l="-6595" t="-799" r="0" b="-4731"/>
            </a:stretch>
          </a:blipFill>
        </p:spPr>
      </p:sp>
      <p:sp>
        <p:nvSpPr>
          <p:cNvPr name="Freeform 4" id="4"/>
          <p:cNvSpPr/>
          <p:nvPr/>
        </p:nvSpPr>
        <p:spPr>
          <a:xfrm flipH="false" flipV="false" rot="0">
            <a:off x="239890" y="2387630"/>
            <a:ext cx="12040482" cy="7007937"/>
          </a:xfrm>
          <a:custGeom>
            <a:avLst/>
            <a:gdLst/>
            <a:ahLst/>
            <a:cxnLst/>
            <a:rect r="r" b="b" t="t" l="l"/>
            <a:pathLst>
              <a:path h="7007937" w="12040482">
                <a:moveTo>
                  <a:pt x="0" y="0"/>
                </a:moveTo>
                <a:lnTo>
                  <a:pt x="12040482" y="0"/>
                </a:lnTo>
                <a:lnTo>
                  <a:pt x="12040482" y="7007937"/>
                </a:lnTo>
                <a:lnTo>
                  <a:pt x="0" y="7007937"/>
                </a:lnTo>
                <a:lnTo>
                  <a:pt x="0" y="0"/>
                </a:lnTo>
                <a:close/>
              </a:path>
            </a:pathLst>
          </a:custGeom>
          <a:blipFill>
            <a:blip r:embed="rId5">
              <a:alphaModFix amt="79000"/>
            </a:blip>
            <a:stretch>
              <a:fillRect l="-1298" t="0" r="-1298" b="0"/>
            </a:stretch>
          </a:blipFill>
        </p:spPr>
      </p:sp>
      <p:sp>
        <p:nvSpPr>
          <p:cNvPr name="TextBox 5" id="5"/>
          <p:cNvSpPr txBox="true"/>
          <p:nvPr/>
        </p:nvSpPr>
        <p:spPr>
          <a:xfrm rot="0">
            <a:off x="2048103" y="240841"/>
            <a:ext cx="8424057" cy="828239"/>
          </a:xfrm>
          <a:prstGeom prst="rect">
            <a:avLst/>
          </a:prstGeom>
        </p:spPr>
        <p:txBody>
          <a:bodyPr anchor="t" rtlCol="false" tIns="0" lIns="0" bIns="0" rIns="0">
            <a:spAutoFit/>
          </a:bodyPr>
          <a:lstStyle/>
          <a:p>
            <a:pPr algn="ctr">
              <a:lnSpc>
                <a:spcPts val="3328"/>
              </a:lnSpc>
            </a:pPr>
            <a:r>
              <a:rPr lang="en-US" sz="2377" spc="47">
                <a:solidFill>
                  <a:srgbClr val="FFFFFF"/>
                </a:solidFill>
                <a:latin typeface="Now Medium"/>
              </a:rPr>
              <a:t> TRES ZONAS CLARAMENTE DIFERENCIADAS SOBRE EL ORIGEN  DE LOS CYBERATAQUES</a:t>
            </a:r>
          </a:p>
        </p:txBody>
      </p:sp>
      <p:sp>
        <p:nvSpPr>
          <p:cNvPr name="TextBox 6" id="6"/>
          <p:cNvSpPr txBox="true"/>
          <p:nvPr/>
        </p:nvSpPr>
        <p:spPr>
          <a:xfrm rot="60129">
            <a:off x="12972878" y="9052541"/>
            <a:ext cx="2478673" cy="647959"/>
          </a:xfrm>
          <a:prstGeom prst="rect">
            <a:avLst/>
          </a:prstGeom>
        </p:spPr>
        <p:txBody>
          <a:bodyPr anchor="t" rtlCol="false" tIns="0" lIns="0" bIns="0" rIns="0">
            <a:spAutoFit/>
          </a:bodyPr>
          <a:lstStyle/>
          <a:p>
            <a:pPr algn="ctr">
              <a:lnSpc>
                <a:spcPts val="2600"/>
              </a:lnSpc>
            </a:pPr>
            <a:r>
              <a:rPr lang="en-US" sz="1857" spc="37">
                <a:solidFill>
                  <a:srgbClr val="FFFFFF"/>
                </a:solidFill>
                <a:latin typeface="Now Medium"/>
              </a:rPr>
              <a:t>ZONA ANTARTIDA Y ALREDEDORES</a:t>
            </a:r>
          </a:p>
        </p:txBody>
      </p:sp>
      <p:sp>
        <p:nvSpPr>
          <p:cNvPr name="TextBox 7" id="7"/>
          <p:cNvSpPr txBox="true"/>
          <p:nvPr/>
        </p:nvSpPr>
        <p:spPr>
          <a:xfrm rot="60129">
            <a:off x="12595084" y="3883605"/>
            <a:ext cx="1935907" cy="1787793"/>
          </a:xfrm>
          <a:prstGeom prst="rect">
            <a:avLst/>
          </a:prstGeom>
        </p:spPr>
        <p:txBody>
          <a:bodyPr anchor="t" rtlCol="false" tIns="0" lIns="0" bIns="0" rIns="0">
            <a:spAutoFit/>
          </a:bodyPr>
          <a:lstStyle/>
          <a:p>
            <a:pPr algn="ctr">
              <a:lnSpc>
                <a:spcPts val="2030"/>
              </a:lnSpc>
            </a:pPr>
            <a:r>
              <a:rPr lang="en-US" sz="1450" spc="29">
                <a:solidFill>
                  <a:srgbClr val="FFFFFF"/>
                </a:solidFill>
                <a:latin typeface="Now Medium"/>
              </a:rPr>
              <a:t>ZONA DE LAS ISLAS BRITANICAS GEORGIAS DEL SUR Y SANDWICH DEL SUR UBICADAS AL SUR DEL ATLANTICO.</a:t>
            </a:r>
          </a:p>
        </p:txBody>
      </p:sp>
      <p:sp>
        <p:nvSpPr>
          <p:cNvPr name="TextBox 8" id="8"/>
          <p:cNvSpPr txBox="true"/>
          <p:nvPr/>
        </p:nvSpPr>
        <p:spPr>
          <a:xfrm rot="60129">
            <a:off x="16341593" y="417479"/>
            <a:ext cx="1935907" cy="1274632"/>
          </a:xfrm>
          <a:prstGeom prst="rect">
            <a:avLst/>
          </a:prstGeom>
        </p:spPr>
        <p:txBody>
          <a:bodyPr anchor="t" rtlCol="false" tIns="0" lIns="0" bIns="0" rIns="0">
            <a:spAutoFit/>
          </a:bodyPr>
          <a:lstStyle/>
          <a:p>
            <a:pPr algn="ctr">
              <a:lnSpc>
                <a:spcPts val="2030"/>
              </a:lnSpc>
            </a:pPr>
            <a:r>
              <a:rPr lang="en-US" sz="1450" spc="29">
                <a:solidFill>
                  <a:srgbClr val="FFFFFF"/>
                </a:solidFill>
                <a:latin typeface="Now Medium"/>
              </a:rPr>
              <a:t>EL CUERNO DE AFRICA, ORIENTE MEDIO Y PARTE DE EUROPA, PAISES DEL ESTE RUSIA</a:t>
            </a:r>
          </a:p>
        </p:txBody>
      </p:sp>
      <p:sp>
        <p:nvSpPr>
          <p:cNvPr name="TextBox 9" id="9"/>
          <p:cNvSpPr txBox="true"/>
          <p:nvPr/>
        </p:nvSpPr>
        <p:spPr>
          <a:xfrm rot="0">
            <a:off x="2296554" y="9528650"/>
            <a:ext cx="7604538" cy="348851"/>
          </a:xfrm>
          <a:prstGeom prst="rect">
            <a:avLst/>
          </a:prstGeom>
        </p:spPr>
        <p:txBody>
          <a:bodyPr anchor="t" rtlCol="false" tIns="0" lIns="0" bIns="0" rIns="0">
            <a:spAutoFit/>
          </a:bodyPr>
          <a:lstStyle/>
          <a:p>
            <a:pPr algn="ctr">
              <a:lnSpc>
                <a:spcPts val="2821"/>
              </a:lnSpc>
            </a:pPr>
            <a:r>
              <a:rPr lang="en-US" sz="2015" spc="40">
                <a:solidFill>
                  <a:srgbClr val="FFFFFF"/>
                </a:solidFill>
                <a:latin typeface="Now Medium"/>
              </a:rPr>
              <a:t>grafico de ataques Ransonware por sectores afectados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2423913" y="0"/>
            <a:ext cx="8316900" cy="6485748"/>
          </a:xfrm>
          <a:custGeom>
            <a:avLst/>
            <a:gdLst/>
            <a:ahLst/>
            <a:cxnLst/>
            <a:rect r="r" b="b" t="t" l="l"/>
            <a:pathLst>
              <a:path h="6485748" w="8316900">
                <a:moveTo>
                  <a:pt x="0" y="0"/>
                </a:moveTo>
                <a:lnTo>
                  <a:pt x="8316900" y="0"/>
                </a:lnTo>
                <a:lnTo>
                  <a:pt x="8316900" y="6485748"/>
                </a:lnTo>
                <a:lnTo>
                  <a:pt x="0" y="6485748"/>
                </a:lnTo>
                <a:lnTo>
                  <a:pt x="0" y="0"/>
                </a:lnTo>
                <a:close/>
              </a:path>
            </a:pathLst>
          </a:custGeom>
          <a:blipFill>
            <a:blip r:embed="rId4">
              <a:alphaModFix amt="71000"/>
            </a:blip>
            <a:stretch>
              <a:fillRect l="-6547" t="-5874" r="-6547" b="0"/>
            </a:stretch>
          </a:blipFill>
        </p:spPr>
      </p:sp>
      <p:sp>
        <p:nvSpPr>
          <p:cNvPr name="Freeform 4" id="4"/>
          <p:cNvSpPr/>
          <p:nvPr/>
        </p:nvSpPr>
        <p:spPr>
          <a:xfrm flipH="false" flipV="false" rot="0">
            <a:off x="461581" y="3072326"/>
            <a:ext cx="9748509" cy="7091886"/>
          </a:xfrm>
          <a:custGeom>
            <a:avLst/>
            <a:gdLst/>
            <a:ahLst/>
            <a:cxnLst/>
            <a:rect r="r" b="b" t="t" l="l"/>
            <a:pathLst>
              <a:path h="7091886" w="9748509">
                <a:moveTo>
                  <a:pt x="0" y="0"/>
                </a:moveTo>
                <a:lnTo>
                  <a:pt x="9748509" y="0"/>
                </a:lnTo>
                <a:lnTo>
                  <a:pt x="9748509" y="7091887"/>
                </a:lnTo>
                <a:lnTo>
                  <a:pt x="0" y="7091887"/>
                </a:lnTo>
                <a:lnTo>
                  <a:pt x="0" y="0"/>
                </a:lnTo>
                <a:close/>
              </a:path>
            </a:pathLst>
          </a:custGeom>
          <a:blipFill>
            <a:blip r:embed="rId5">
              <a:alphaModFix amt="78000"/>
            </a:blip>
            <a:stretch>
              <a:fillRect l="-679" t="-5395" r="-509" b="-3527"/>
            </a:stretch>
          </a:blipFill>
        </p:spPr>
      </p:sp>
      <p:sp>
        <p:nvSpPr>
          <p:cNvPr name="TextBox 5" id="5"/>
          <p:cNvSpPr txBox="true"/>
          <p:nvPr/>
        </p:nvSpPr>
        <p:spPr>
          <a:xfrm rot="0">
            <a:off x="324615" y="370977"/>
            <a:ext cx="5184684" cy="2454380"/>
          </a:xfrm>
          <a:prstGeom prst="rect">
            <a:avLst/>
          </a:prstGeom>
        </p:spPr>
        <p:txBody>
          <a:bodyPr anchor="t" rtlCol="false" tIns="0" lIns="0" bIns="0" rIns="0">
            <a:spAutoFit/>
          </a:bodyPr>
          <a:lstStyle/>
          <a:p>
            <a:pPr algn="ctr" marL="0" indent="0" lvl="0">
              <a:lnSpc>
                <a:spcPts val="3270"/>
              </a:lnSpc>
              <a:spcBef>
                <a:spcPct val="0"/>
              </a:spcBef>
            </a:pPr>
            <a:r>
              <a:rPr lang="en-US" sz="2335" spc="46">
                <a:solidFill>
                  <a:srgbClr val="000000"/>
                </a:solidFill>
                <a:latin typeface="Now Medium"/>
              </a:rPr>
              <a:t>.- Numerosas IPs se han ubicado en zonas del mar y en  la Antártida, con una finalidad de ocultación de los cibercriminales, mediante el uso de VPN, proxys o la red Tor.</a:t>
            </a:r>
          </a:p>
        </p:txBody>
      </p:sp>
      <p:sp>
        <p:nvSpPr>
          <p:cNvPr name="TextBox 6" id="6"/>
          <p:cNvSpPr txBox="true"/>
          <p:nvPr/>
        </p:nvSpPr>
        <p:spPr>
          <a:xfrm rot="-1351139">
            <a:off x="13943087" y="1910266"/>
            <a:ext cx="2606914" cy="689037"/>
          </a:xfrm>
          <a:prstGeom prst="rect">
            <a:avLst/>
          </a:prstGeom>
        </p:spPr>
        <p:txBody>
          <a:bodyPr anchor="t" rtlCol="false" tIns="0" lIns="0" bIns="0" rIns="0">
            <a:spAutoFit/>
          </a:bodyPr>
          <a:lstStyle/>
          <a:p>
            <a:pPr algn="ctr">
              <a:lnSpc>
                <a:spcPts val="2734"/>
              </a:lnSpc>
            </a:pPr>
            <a:r>
              <a:rPr lang="en-US" sz="1953" spc="39">
                <a:solidFill>
                  <a:srgbClr val="FFFFFF"/>
                </a:solidFill>
                <a:latin typeface="Now Medium"/>
              </a:rPr>
              <a:t>ZONA ANTARTIDA Y ALREDEDORES</a:t>
            </a:r>
          </a:p>
        </p:txBody>
      </p:sp>
      <p:sp>
        <p:nvSpPr>
          <p:cNvPr name="TextBox 7" id="7"/>
          <p:cNvSpPr txBox="true"/>
          <p:nvPr/>
        </p:nvSpPr>
        <p:spPr>
          <a:xfrm rot="0">
            <a:off x="5335836" y="3307967"/>
            <a:ext cx="4788451" cy="1072751"/>
          </a:xfrm>
          <a:prstGeom prst="rect">
            <a:avLst/>
          </a:prstGeom>
        </p:spPr>
        <p:txBody>
          <a:bodyPr anchor="t" rtlCol="false" tIns="0" lIns="0" bIns="0" rIns="0">
            <a:spAutoFit/>
          </a:bodyPr>
          <a:lstStyle/>
          <a:p>
            <a:pPr algn="ctr">
              <a:lnSpc>
                <a:spcPts val="2821"/>
              </a:lnSpc>
            </a:pPr>
            <a:r>
              <a:rPr lang="en-US" sz="2015" spc="40">
                <a:solidFill>
                  <a:srgbClr val="203D8F"/>
                </a:solidFill>
                <a:latin typeface="Now Medium"/>
              </a:rPr>
              <a:t>grafico de ataques Ransomware por sector y cibergrupo que lo realiza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1585628" y="2679290"/>
            <a:ext cx="8192919" cy="7607710"/>
          </a:xfrm>
          <a:custGeom>
            <a:avLst/>
            <a:gdLst/>
            <a:ahLst/>
            <a:cxnLst/>
            <a:rect r="r" b="b" t="t" l="l"/>
            <a:pathLst>
              <a:path h="7607710" w="8192919">
                <a:moveTo>
                  <a:pt x="0" y="0"/>
                </a:moveTo>
                <a:lnTo>
                  <a:pt x="8192919" y="0"/>
                </a:lnTo>
                <a:lnTo>
                  <a:pt x="8192919" y="7607710"/>
                </a:lnTo>
                <a:lnTo>
                  <a:pt x="0" y="7607710"/>
                </a:lnTo>
                <a:lnTo>
                  <a:pt x="0" y="0"/>
                </a:lnTo>
                <a:close/>
              </a:path>
            </a:pathLst>
          </a:custGeom>
          <a:blipFill>
            <a:blip r:embed="rId4">
              <a:alphaModFix amt="61000"/>
            </a:blip>
            <a:stretch>
              <a:fillRect l="0" t="0" r="0" b="0"/>
            </a:stretch>
          </a:blipFill>
        </p:spPr>
      </p:sp>
      <p:sp>
        <p:nvSpPr>
          <p:cNvPr name="Freeform 4" id="4"/>
          <p:cNvSpPr/>
          <p:nvPr/>
        </p:nvSpPr>
        <p:spPr>
          <a:xfrm flipH="false" flipV="false" rot="0">
            <a:off x="1426265" y="517072"/>
            <a:ext cx="8555043" cy="8520442"/>
          </a:xfrm>
          <a:custGeom>
            <a:avLst/>
            <a:gdLst/>
            <a:ahLst/>
            <a:cxnLst/>
            <a:rect r="r" b="b" t="t" l="l"/>
            <a:pathLst>
              <a:path h="8520442" w="8555043">
                <a:moveTo>
                  <a:pt x="0" y="0"/>
                </a:moveTo>
                <a:lnTo>
                  <a:pt x="8555043" y="0"/>
                </a:lnTo>
                <a:lnTo>
                  <a:pt x="8555043" y="8520442"/>
                </a:lnTo>
                <a:lnTo>
                  <a:pt x="0" y="8520442"/>
                </a:lnTo>
                <a:lnTo>
                  <a:pt x="0" y="0"/>
                </a:lnTo>
                <a:close/>
              </a:path>
            </a:pathLst>
          </a:custGeom>
          <a:blipFill>
            <a:blip r:embed="rId5">
              <a:alphaModFix amt="55000"/>
            </a:blip>
            <a:stretch>
              <a:fillRect l="0" t="0" r="0" b="0"/>
            </a:stretch>
          </a:blipFill>
        </p:spPr>
      </p:sp>
      <p:sp>
        <p:nvSpPr>
          <p:cNvPr name="TextBox 5" id="5"/>
          <p:cNvSpPr txBox="true"/>
          <p:nvPr/>
        </p:nvSpPr>
        <p:spPr>
          <a:xfrm rot="0">
            <a:off x="11936351" y="6461840"/>
            <a:ext cx="1935907" cy="1996424"/>
          </a:xfrm>
          <a:prstGeom prst="rect">
            <a:avLst/>
          </a:prstGeom>
        </p:spPr>
        <p:txBody>
          <a:bodyPr anchor="t" rtlCol="false" tIns="0" lIns="0" bIns="0" rIns="0">
            <a:spAutoFit/>
          </a:bodyPr>
          <a:lstStyle/>
          <a:p>
            <a:pPr algn="ctr">
              <a:lnSpc>
                <a:spcPts val="2310"/>
              </a:lnSpc>
            </a:pPr>
            <a:r>
              <a:rPr lang="en-US" sz="1650" spc="33">
                <a:solidFill>
                  <a:srgbClr val="F1F1F1"/>
                </a:solidFill>
                <a:latin typeface="Now Medium"/>
              </a:rPr>
              <a:t>ZONA DE LAS ISLAS BRITANICAS GEORGIAS DEL SUR Y SANDWICH DEL SUR UBICADAS AL SUR DEL ATLANTICO.</a:t>
            </a:r>
          </a:p>
        </p:txBody>
      </p:sp>
      <p:sp>
        <p:nvSpPr>
          <p:cNvPr name="TextBox 6" id="6"/>
          <p:cNvSpPr txBox="true"/>
          <p:nvPr/>
        </p:nvSpPr>
        <p:spPr>
          <a:xfrm rot="0">
            <a:off x="1770389" y="9229725"/>
            <a:ext cx="8210919" cy="910422"/>
          </a:xfrm>
          <a:prstGeom prst="rect">
            <a:avLst/>
          </a:prstGeom>
        </p:spPr>
        <p:txBody>
          <a:bodyPr anchor="t" rtlCol="false" tIns="0" lIns="0" bIns="0" rIns="0">
            <a:spAutoFit/>
          </a:bodyPr>
          <a:lstStyle/>
          <a:p>
            <a:pPr algn="ctr">
              <a:lnSpc>
                <a:spcPts val="2487"/>
              </a:lnSpc>
            </a:pPr>
            <a:r>
              <a:rPr lang="en-US" sz="1776" spc="35">
                <a:solidFill>
                  <a:srgbClr val="E1E7E8"/>
                </a:solidFill>
                <a:latin typeface="Now Medium"/>
              </a:rPr>
              <a:t>GRAFICAS CON DIVERSA INFORMACION, SIENDO RELAVANTE LOS DATOS DE CARGA:UTIL, QUE NOS PUEDEN PREDECIR CIERTOS CIBERATAQUES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9293"/>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57150"/>
            <a:ext cx="18050402" cy="1580864"/>
          </a:xfrm>
          <a:prstGeom prst="rect">
            <a:avLst/>
          </a:prstGeom>
        </p:spPr>
        <p:txBody>
          <a:bodyPr anchor="t" rtlCol="false" tIns="0" lIns="0" bIns="0" rIns="0">
            <a:spAutoFit/>
          </a:bodyPr>
          <a:lstStyle/>
          <a:p>
            <a:pPr algn="ctr">
              <a:lnSpc>
                <a:spcPts val="4215"/>
              </a:lnSpc>
            </a:pPr>
            <a:r>
              <a:rPr lang="en-US" sz="3011" spc="60">
                <a:solidFill>
                  <a:srgbClr val="FFFFFF"/>
                </a:solidFill>
                <a:latin typeface="Now"/>
              </a:rPr>
              <a:t>En este caso, vemos dos grandes grupos de datos que guardan semejanzas bajo criterios normales, ambos paralelos al eje de las abscisas y al eje de ordenadas, y longitudinalmente parten 4 burbujas que son las que se han detectado como citerios anómalos</a:t>
            </a:r>
          </a:p>
        </p:txBody>
      </p:sp>
      <p:sp>
        <p:nvSpPr>
          <p:cNvPr name="TextBox 4" id="4"/>
          <p:cNvSpPr txBox="true"/>
          <p:nvPr/>
        </p:nvSpPr>
        <p:spPr>
          <a:xfrm rot="0">
            <a:off x="266226" y="8573672"/>
            <a:ext cx="17784176" cy="1580325"/>
          </a:xfrm>
          <a:prstGeom prst="rect">
            <a:avLst/>
          </a:prstGeom>
        </p:spPr>
        <p:txBody>
          <a:bodyPr anchor="t" rtlCol="false" tIns="0" lIns="0" bIns="0" rIns="0">
            <a:spAutoFit/>
          </a:bodyPr>
          <a:lstStyle/>
          <a:p>
            <a:pPr algn="ctr">
              <a:lnSpc>
                <a:spcPts val="4245"/>
              </a:lnSpc>
            </a:pPr>
            <a:r>
              <a:rPr lang="en-US" sz="3032" spc="60">
                <a:solidFill>
                  <a:srgbClr val="FFFFFF"/>
                </a:solidFill>
                <a:latin typeface="Now Medium"/>
              </a:rPr>
              <a:t>Para intentar detectar anomalias y poder ser estudiadas , se necestitan el uso de tecnicas de Machine Learning, aplicando modelos de aprendizaje automático y así poder evitar esos ataques en un futuro. </a:t>
            </a:r>
          </a:p>
        </p:txBody>
      </p:sp>
      <p:sp>
        <p:nvSpPr>
          <p:cNvPr name="Freeform 5" id="5"/>
          <p:cNvSpPr/>
          <p:nvPr/>
        </p:nvSpPr>
        <p:spPr>
          <a:xfrm flipH="false" flipV="false" rot="0">
            <a:off x="3079026" y="1636504"/>
            <a:ext cx="12293714" cy="6830369"/>
          </a:xfrm>
          <a:custGeom>
            <a:avLst/>
            <a:gdLst/>
            <a:ahLst/>
            <a:cxnLst/>
            <a:rect r="r" b="b" t="t" l="l"/>
            <a:pathLst>
              <a:path h="6830369" w="12293714">
                <a:moveTo>
                  <a:pt x="0" y="0"/>
                </a:moveTo>
                <a:lnTo>
                  <a:pt x="12293714" y="0"/>
                </a:lnTo>
                <a:lnTo>
                  <a:pt x="12293714" y="6830369"/>
                </a:lnTo>
                <a:lnTo>
                  <a:pt x="0" y="6830369"/>
                </a:lnTo>
                <a:lnTo>
                  <a:pt x="0" y="0"/>
                </a:lnTo>
                <a:close/>
              </a:path>
            </a:pathLst>
          </a:custGeom>
          <a:blipFill>
            <a:blip r:embed="rId3">
              <a:alphaModFix amt="86000"/>
            </a:blip>
            <a:stretch>
              <a:fillRect l="-1084" t="0" r="-1084" b="0"/>
            </a:stretch>
          </a:blipFill>
        </p:spPr>
      </p:sp>
      <p:sp>
        <p:nvSpPr>
          <p:cNvPr name="TextBox 6" id="6"/>
          <p:cNvSpPr txBox="true"/>
          <p:nvPr/>
        </p:nvSpPr>
        <p:spPr>
          <a:xfrm rot="0">
            <a:off x="-6808879" y="4047573"/>
            <a:ext cx="17021702" cy="1225705"/>
          </a:xfrm>
          <a:prstGeom prst="rect">
            <a:avLst/>
          </a:prstGeom>
        </p:spPr>
        <p:txBody>
          <a:bodyPr anchor="t" rtlCol="false" tIns="0" lIns="0" bIns="0" rIns="0">
            <a:spAutoFit/>
          </a:bodyPr>
          <a:lstStyle/>
          <a:p>
            <a:pPr algn="ctr">
              <a:lnSpc>
                <a:spcPts val="4891"/>
              </a:lnSpc>
            </a:pPr>
            <a:r>
              <a:rPr lang="en-US" sz="3493" spc="69">
                <a:solidFill>
                  <a:srgbClr val="FFFFFF"/>
                </a:solidFill>
                <a:latin typeface="Now Bold"/>
              </a:rPr>
              <a:t>GRAFICO</a:t>
            </a:r>
          </a:p>
          <a:p>
            <a:pPr algn="ctr">
              <a:lnSpc>
                <a:spcPts val="4891"/>
              </a:lnSpc>
            </a:pPr>
            <a:r>
              <a:rPr lang="en-US" sz="3493" spc="69">
                <a:solidFill>
                  <a:srgbClr val="FFFFFF"/>
                </a:solidFill>
                <a:latin typeface="Now Bold"/>
              </a:rPr>
              <a:t>DENSIDAD</a:t>
            </a:r>
          </a:p>
        </p:txBody>
      </p:sp>
      <p:sp>
        <p:nvSpPr>
          <p:cNvPr name="TextBox 7" id="7"/>
          <p:cNvSpPr txBox="true"/>
          <p:nvPr/>
        </p:nvSpPr>
        <p:spPr>
          <a:xfrm rot="0">
            <a:off x="8222439" y="3454952"/>
            <a:ext cx="17021702" cy="2971320"/>
          </a:xfrm>
          <a:prstGeom prst="rect">
            <a:avLst/>
          </a:prstGeom>
        </p:spPr>
        <p:txBody>
          <a:bodyPr anchor="t" rtlCol="false" tIns="0" lIns="0" bIns="0" rIns="0">
            <a:spAutoFit/>
          </a:bodyPr>
          <a:lstStyle/>
          <a:p>
            <a:pPr algn="ctr">
              <a:lnSpc>
                <a:spcPts val="4751"/>
              </a:lnSpc>
            </a:pPr>
            <a:r>
              <a:rPr lang="en-US" sz="3393" spc="67">
                <a:solidFill>
                  <a:srgbClr val="FFFFFF"/>
                </a:solidFill>
                <a:latin typeface="Now Medium"/>
              </a:rPr>
              <a:t>ANALISIS</a:t>
            </a:r>
          </a:p>
          <a:p>
            <a:pPr algn="ctr">
              <a:lnSpc>
                <a:spcPts val="4751"/>
              </a:lnSpc>
            </a:pPr>
            <a:r>
              <a:rPr lang="en-US" sz="3393" spc="67">
                <a:solidFill>
                  <a:srgbClr val="FFFFFF"/>
                </a:solidFill>
                <a:latin typeface="Now Medium"/>
              </a:rPr>
              <a:t>DATOS</a:t>
            </a:r>
          </a:p>
          <a:p>
            <a:pPr algn="ctr">
              <a:lnSpc>
                <a:spcPts val="4751"/>
              </a:lnSpc>
            </a:pPr>
            <a:r>
              <a:rPr lang="en-US" sz="3393" spc="67">
                <a:solidFill>
                  <a:srgbClr val="FFFFFF"/>
                </a:solidFill>
                <a:latin typeface="Now Medium"/>
              </a:rPr>
              <a:t>CARGA</a:t>
            </a:r>
          </a:p>
          <a:p>
            <a:pPr algn="ctr">
              <a:lnSpc>
                <a:spcPts val="4751"/>
              </a:lnSpc>
            </a:pPr>
            <a:r>
              <a:rPr lang="en-US" sz="3393" spc="67">
                <a:solidFill>
                  <a:srgbClr val="FFFFFF"/>
                </a:solidFill>
                <a:latin typeface="Now Medium"/>
              </a:rPr>
              <a:t>UTIL</a:t>
            </a:r>
          </a:p>
          <a:p>
            <a:pPr algn="ctr">
              <a:lnSpc>
                <a:spcPts val="4751"/>
              </a:lnSpc>
            </a:pPr>
            <a:r>
              <a:rPr lang="en-US" sz="3393" spc="67">
                <a:solidFill>
                  <a:srgbClr val="FFFFFF"/>
                </a:solidFill>
                <a:latin typeface="Now Medium"/>
              </a:rPr>
              <a:t>(PAYLOAD)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141" r="0" b="-39636"/>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65999"/>
            </a:blip>
            <a:stretch>
              <a:fillRect l="0" t="-25546" r="-90522" b="-43524"/>
            </a:stretch>
          </a:blipFill>
        </p:spPr>
      </p:sp>
      <p:sp>
        <p:nvSpPr>
          <p:cNvPr name="TextBox 4" id="4"/>
          <p:cNvSpPr txBox="true"/>
          <p:nvPr/>
        </p:nvSpPr>
        <p:spPr>
          <a:xfrm rot="0">
            <a:off x="1678639" y="687387"/>
            <a:ext cx="10357275" cy="2717507"/>
          </a:xfrm>
          <a:prstGeom prst="rect">
            <a:avLst/>
          </a:prstGeom>
        </p:spPr>
        <p:txBody>
          <a:bodyPr anchor="t" rtlCol="false" tIns="0" lIns="0" bIns="0" rIns="0">
            <a:spAutoFit/>
          </a:bodyPr>
          <a:lstStyle/>
          <a:p>
            <a:pPr algn="ctr">
              <a:lnSpc>
                <a:spcPts val="2800"/>
              </a:lnSpc>
            </a:pPr>
            <a:r>
              <a:rPr lang="en-US" sz="2000" spc="40">
                <a:solidFill>
                  <a:srgbClr val="211D2E"/>
                </a:solidFill>
                <a:latin typeface="Now Medium"/>
              </a:rPr>
              <a:t>En África, se observa un fuerte lugar de concentración, en la zona de Somalia y Yemen, debido a la inestabilidad política y social de estos países, unido a una estructura digital vulnerable, pudiendo ser usados para todos tipo de ciberataques. Además, en las costas de Somalia existe un fuerte problema con la Piratería, por lo que podrían tratarse de barcos con sistemas para la conexión a internet(vía satélite u otras), con la finalidad de robar información, ataques cibernéticos a barcos objetivos, etc</a:t>
            </a:r>
          </a:p>
          <a:p>
            <a:pPr algn="ctr">
              <a:lnSpc>
                <a:spcPts val="1981"/>
              </a:lnSpc>
            </a:pPr>
          </a:p>
        </p:txBody>
      </p:sp>
      <p:sp>
        <p:nvSpPr>
          <p:cNvPr name="Freeform 5" id="5"/>
          <p:cNvSpPr/>
          <p:nvPr/>
        </p:nvSpPr>
        <p:spPr>
          <a:xfrm flipH="false" flipV="false" rot="0">
            <a:off x="12151870" y="0"/>
            <a:ext cx="6136130" cy="9385306"/>
          </a:xfrm>
          <a:custGeom>
            <a:avLst/>
            <a:gdLst/>
            <a:ahLst/>
            <a:cxnLst/>
            <a:rect r="r" b="b" t="t" l="l"/>
            <a:pathLst>
              <a:path h="9385306" w="6136130">
                <a:moveTo>
                  <a:pt x="0" y="0"/>
                </a:moveTo>
                <a:lnTo>
                  <a:pt x="6136130" y="0"/>
                </a:lnTo>
                <a:lnTo>
                  <a:pt x="6136130" y="9385306"/>
                </a:lnTo>
                <a:lnTo>
                  <a:pt x="0" y="9385306"/>
                </a:lnTo>
                <a:lnTo>
                  <a:pt x="0" y="0"/>
                </a:lnTo>
                <a:close/>
              </a:path>
            </a:pathLst>
          </a:custGeom>
          <a:blipFill>
            <a:blip r:embed="rId5">
              <a:alphaModFix amt="78000"/>
            </a:blip>
            <a:stretch>
              <a:fillRect l="-1621" t="0" r="-3572" b="-8472"/>
            </a:stretch>
          </a:blipFill>
        </p:spPr>
      </p:sp>
      <p:sp>
        <p:nvSpPr>
          <p:cNvPr name="TextBox 6" id="6"/>
          <p:cNvSpPr txBox="true"/>
          <p:nvPr/>
        </p:nvSpPr>
        <p:spPr>
          <a:xfrm rot="-871307">
            <a:off x="12277534" y="3519348"/>
            <a:ext cx="3840907" cy="702929"/>
          </a:xfrm>
          <a:prstGeom prst="rect">
            <a:avLst/>
          </a:prstGeom>
        </p:spPr>
        <p:txBody>
          <a:bodyPr anchor="t" rtlCol="false" tIns="0" lIns="0" bIns="0" rIns="0">
            <a:spAutoFit/>
          </a:bodyPr>
          <a:lstStyle/>
          <a:p>
            <a:pPr algn="ctr">
              <a:lnSpc>
                <a:spcPts val="2730"/>
              </a:lnSpc>
            </a:pPr>
            <a:r>
              <a:rPr lang="en-US" sz="1950" spc="39">
                <a:solidFill>
                  <a:srgbClr val="FFFFFF"/>
                </a:solidFill>
                <a:latin typeface="Now Medium"/>
              </a:rPr>
              <a:t>Somalia, su zona costera, el golfo de Edén hasta Yemen</a:t>
            </a:r>
          </a:p>
        </p:txBody>
      </p:sp>
      <p:sp>
        <p:nvSpPr>
          <p:cNvPr name="TextBox 7" id="7"/>
          <p:cNvSpPr txBox="true"/>
          <p:nvPr/>
        </p:nvSpPr>
        <p:spPr>
          <a:xfrm rot="0">
            <a:off x="2543343" y="7003360"/>
            <a:ext cx="9125386" cy="917180"/>
          </a:xfrm>
          <a:prstGeom prst="rect">
            <a:avLst/>
          </a:prstGeom>
        </p:spPr>
        <p:txBody>
          <a:bodyPr anchor="t" rtlCol="false" tIns="0" lIns="0" bIns="0" rIns="0">
            <a:spAutoFit/>
          </a:bodyPr>
          <a:lstStyle/>
          <a:p>
            <a:pPr algn="ctr">
              <a:lnSpc>
                <a:spcPts val="2467"/>
              </a:lnSpc>
            </a:pPr>
            <a:r>
              <a:rPr lang="en-US" sz="1762" spc="35">
                <a:solidFill>
                  <a:srgbClr val="000000"/>
                </a:solidFill>
                <a:latin typeface="Now Medium"/>
              </a:rPr>
              <a:t>DISTRIBUCION RELATIVA DE ATAQUES POR CIUDADES</a:t>
            </a:r>
          </a:p>
          <a:p>
            <a:pPr algn="ctr">
              <a:lnSpc>
                <a:spcPts val="2467"/>
              </a:lnSpc>
            </a:pPr>
            <a:r>
              <a:rPr lang="en-US" sz="1762" spc="35">
                <a:solidFill>
                  <a:srgbClr val="000000"/>
                </a:solidFill>
                <a:latin typeface="Now Medium"/>
              </a:rPr>
              <a:t>Se puede observar que el ranking en ciudades mas atacadas es: </a:t>
            </a:r>
          </a:p>
          <a:p>
            <a:pPr algn="ctr">
              <a:lnSpc>
                <a:spcPts val="2467"/>
              </a:lnSpc>
            </a:pPr>
            <a:r>
              <a:rPr lang="en-US" sz="1762" spc="35">
                <a:solidFill>
                  <a:srgbClr val="000000"/>
                </a:solidFill>
                <a:latin typeface="Now Medium"/>
              </a:rPr>
              <a:t>Ucrania, Rusia, Somalia y Yemen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1579" r="-1533" b="-18726"/>
            </a:stretch>
          </a:blipFill>
        </p:spPr>
      </p:sp>
      <p:sp>
        <p:nvSpPr>
          <p:cNvPr name="Freeform 3" id="3"/>
          <p:cNvSpPr/>
          <p:nvPr/>
        </p:nvSpPr>
        <p:spPr>
          <a:xfrm flipH="false" flipV="false" rot="0">
            <a:off x="8957836" y="490260"/>
            <a:ext cx="9179366" cy="9819522"/>
          </a:xfrm>
          <a:custGeom>
            <a:avLst/>
            <a:gdLst/>
            <a:ahLst/>
            <a:cxnLst/>
            <a:rect r="r" b="b" t="t" l="l"/>
            <a:pathLst>
              <a:path h="9819522" w="9179366">
                <a:moveTo>
                  <a:pt x="0" y="0"/>
                </a:moveTo>
                <a:lnTo>
                  <a:pt x="9179367" y="0"/>
                </a:lnTo>
                <a:lnTo>
                  <a:pt x="9179367" y="9819522"/>
                </a:lnTo>
                <a:lnTo>
                  <a:pt x="0" y="9819522"/>
                </a:lnTo>
                <a:lnTo>
                  <a:pt x="0" y="0"/>
                </a:lnTo>
                <a:close/>
              </a:path>
            </a:pathLst>
          </a:custGeom>
          <a:blipFill>
            <a:blip r:embed="rId4">
              <a:alphaModFix amt="83000"/>
            </a:blip>
            <a:stretch>
              <a:fillRect l="0" t="0" r="0" b="0"/>
            </a:stretch>
          </a:blipFill>
        </p:spPr>
      </p:sp>
      <p:sp>
        <p:nvSpPr>
          <p:cNvPr name="Freeform 4" id="4"/>
          <p:cNvSpPr/>
          <p:nvPr/>
        </p:nvSpPr>
        <p:spPr>
          <a:xfrm flipH="false" flipV="false" rot="0">
            <a:off x="226737" y="6656183"/>
            <a:ext cx="8731099" cy="3368483"/>
          </a:xfrm>
          <a:custGeom>
            <a:avLst/>
            <a:gdLst/>
            <a:ahLst/>
            <a:cxnLst/>
            <a:rect r="r" b="b" t="t" l="l"/>
            <a:pathLst>
              <a:path h="3368483" w="8731099">
                <a:moveTo>
                  <a:pt x="0" y="0"/>
                </a:moveTo>
                <a:lnTo>
                  <a:pt x="8731099" y="0"/>
                </a:lnTo>
                <a:lnTo>
                  <a:pt x="8731099" y="3368483"/>
                </a:lnTo>
                <a:lnTo>
                  <a:pt x="0" y="3368483"/>
                </a:lnTo>
                <a:lnTo>
                  <a:pt x="0" y="0"/>
                </a:lnTo>
                <a:close/>
              </a:path>
            </a:pathLst>
          </a:custGeom>
          <a:blipFill>
            <a:blip r:embed="rId5">
              <a:alphaModFix amt="73000"/>
            </a:blip>
            <a:stretch>
              <a:fillRect l="-4728" t="-2458" r="-4728" b="0"/>
            </a:stretch>
          </a:blipFill>
        </p:spPr>
      </p:sp>
      <p:sp>
        <p:nvSpPr>
          <p:cNvPr name="TextBox 5" id="5"/>
          <p:cNvSpPr txBox="true"/>
          <p:nvPr/>
        </p:nvSpPr>
        <p:spPr>
          <a:xfrm rot="0">
            <a:off x="10359827" y="119514"/>
            <a:ext cx="6375385" cy="347964"/>
          </a:xfrm>
          <a:prstGeom prst="rect">
            <a:avLst/>
          </a:prstGeom>
        </p:spPr>
        <p:txBody>
          <a:bodyPr anchor="t" rtlCol="false" tIns="0" lIns="0" bIns="0" rIns="0">
            <a:spAutoFit/>
          </a:bodyPr>
          <a:lstStyle/>
          <a:p>
            <a:pPr algn="ctr">
              <a:lnSpc>
                <a:spcPts val="2870"/>
              </a:lnSpc>
            </a:pPr>
            <a:r>
              <a:rPr lang="en-US" sz="2050" spc="41">
                <a:solidFill>
                  <a:srgbClr val="FFFFFF"/>
                </a:solidFill>
                <a:latin typeface="Now Medium"/>
              </a:rPr>
              <a:t>ZONA DE EMIRATOS ARABES UNIDOS(EAU)</a:t>
            </a:r>
          </a:p>
        </p:txBody>
      </p:sp>
      <p:sp>
        <p:nvSpPr>
          <p:cNvPr name="TextBox 6" id="6"/>
          <p:cNvSpPr txBox="true"/>
          <p:nvPr/>
        </p:nvSpPr>
        <p:spPr>
          <a:xfrm rot="0">
            <a:off x="417443" y="689631"/>
            <a:ext cx="8084451" cy="5143283"/>
          </a:xfrm>
          <a:prstGeom prst="rect">
            <a:avLst/>
          </a:prstGeom>
        </p:spPr>
        <p:txBody>
          <a:bodyPr anchor="t" rtlCol="false" tIns="0" lIns="0" bIns="0" rIns="0">
            <a:spAutoFit/>
          </a:bodyPr>
          <a:lstStyle/>
          <a:p>
            <a:pPr algn="ctr" marL="0" indent="0" lvl="0">
              <a:lnSpc>
                <a:spcPts val="4090"/>
              </a:lnSpc>
              <a:spcBef>
                <a:spcPct val="0"/>
              </a:spcBef>
            </a:pPr>
            <a:r>
              <a:rPr lang="en-US" sz="2921" spc="58">
                <a:solidFill>
                  <a:srgbClr val="30170E"/>
                </a:solidFill>
                <a:latin typeface="Now Medium"/>
              </a:rPr>
              <a:t>Las causas del origen de los ataques se basan en que poseen una  infraestructura de telecomunicaciones avanzada, alta alfabetización en tecnologías, y un régimen político autoritario, que dificulta su investigación, facilitando la contratación de cibercriminales y el  lanzamiento de ataques cibernéticos desde su territorio, destacando en ataques DDoS y Malware.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DAF3sbkkGbg</dc:identifier>
  <dcterms:modified xsi:type="dcterms:W3CDTF">2011-08-01T06:04:30Z</dcterms:modified>
  <cp:revision>1</cp:revision>
  <dc:title>El texto del párrafo</dc:title>
</cp:coreProperties>
</file>